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y="5143500" cx="9144000"/>
  <p:notesSz cx="6858000" cy="9144000"/>
  <p:embeddedFontLst>
    <p:embeddedFont>
      <p:font typeface="Press Start 2P"/>
      <p:regular r:id="rId51"/>
    </p:embeddedFont>
    <p:embeddedFont>
      <p:font typeface="Fira Code"/>
      <p:regular r:id="rId52"/>
      <p:bold r:id="rId53"/>
    </p:embeddedFont>
    <p:embeddedFont>
      <p:font typeface="Oswald"/>
      <p:regular r:id="rId54"/>
      <p:bold r:id="rId55"/>
    </p:embeddedFont>
    <p:embeddedFont>
      <p:font typeface="Roboto Mono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9516E85-968D-409C-A97B-EEFD141FED04}">
  <a:tblStyle styleId="{89516E85-968D-409C-A97B-EEFD141FED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ressStart2P-regular.fntdata"/><Relationship Id="rId50" Type="http://schemas.openxmlformats.org/officeDocument/2006/relationships/slide" Target="slides/slide44.xml"/><Relationship Id="rId53" Type="http://schemas.openxmlformats.org/officeDocument/2006/relationships/font" Target="fonts/FiraCode-bold.fntdata"/><Relationship Id="rId52" Type="http://schemas.openxmlformats.org/officeDocument/2006/relationships/font" Target="fonts/FiraCode-regular.fntdata"/><Relationship Id="rId11" Type="http://schemas.openxmlformats.org/officeDocument/2006/relationships/slide" Target="slides/slide5.xml"/><Relationship Id="rId55" Type="http://schemas.openxmlformats.org/officeDocument/2006/relationships/font" Target="fonts/Oswald-bold.fntdata"/><Relationship Id="rId10" Type="http://schemas.openxmlformats.org/officeDocument/2006/relationships/slide" Target="slides/slide4.xml"/><Relationship Id="rId54" Type="http://schemas.openxmlformats.org/officeDocument/2006/relationships/font" Target="fonts/Oswald-regular.fntdata"/><Relationship Id="rId13" Type="http://schemas.openxmlformats.org/officeDocument/2006/relationships/slide" Target="slides/slide7.xml"/><Relationship Id="rId57" Type="http://schemas.openxmlformats.org/officeDocument/2006/relationships/font" Target="fonts/RobotoMono-bold.fntdata"/><Relationship Id="rId12" Type="http://schemas.openxmlformats.org/officeDocument/2006/relationships/slide" Target="slides/slide6.xml"/><Relationship Id="rId56" Type="http://schemas.openxmlformats.org/officeDocument/2006/relationships/font" Target="fonts/RobotoMono-regular.fntdata"/><Relationship Id="rId15" Type="http://schemas.openxmlformats.org/officeDocument/2006/relationships/slide" Target="slides/slide9.xml"/><Relationship Id="rId59" Type="http://schemas.openxmlformats.org/officeDocument/2006/relationships/font" Target="fonts/RobotoMono-boldItalic.fntdata"/><Relationship Id="rId14" Type="http://schemas.openxmlformats.org/officeDocument/2006/relationships/slide" Target="slides/slide8.xml"/><Relationship Id="rId58" Type="http://schemas.openxmlformats.org/officeDocument/2006/relationships/font" Target="fonts/RobotoMono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9bb186d6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9bb186d6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cf0fec1547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cf0fec1547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cf0fec1547_1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cf0fec1547_1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cf0fec1547_1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cf0fec1547_1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Rip_2: </a:t>
            </a:r>
            <a:r>
              <a:rPr lang="it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in quanto la rete da noi progettata non crea problemi ai suoi limiti di convergenza e numero massimo di hop possibili ( max 15)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cf1dfec592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cf1dfec592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cf0fec1547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cf0fec1547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cf0fec1547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cf0fec1547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cf0fec1547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cf0fec1547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cf0fec1547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cf0fec1547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cf0fec1547_3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cf0fec1547_3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cf0fec1547_3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cf0fec1547_3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979b904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979b904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cf0fec1547_3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cf0fec1547_3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cf0fec1547_3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cf0fec1547_3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cf1dfec5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cf1dfec5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cf1dfec592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cf1dfec59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cf1dfec592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cf1dfec592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cf1dfec59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cf1dfec59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cf1dfec59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cf1dfec59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cf1dfec592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cf1dfec592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cf1dfec592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cf1dfec592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cf1dfec592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cf1dfec592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a4b5c38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a4b5c38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cf1dfec592_1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cf1dfec592_1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cf1dfec592_1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cf1dfec592_1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cf1dfec592_1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cf1dfec592_1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cf1dfec592_1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cf1dfec592_1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cf1dfec592_1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cf1dfec592_1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cf1dfec592_1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cf1dfec592_1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d0d4fced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d0d4fced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cf1dfec592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cf1dfec592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cf1dfec592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cf1dfec592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gcf0fec1547_1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0" name="Google Shape;1080;gcf0fec1547_1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f0fec1547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f0fec1547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cf1dfec592_1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cf1dfec592_1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cf1dfec592_1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cf1dfec592_1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cf1dfec592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cf1dfec592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cf1dfec592_1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cf1dfec592_1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gcf1dfec592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" name="Google Shape;1185;gcf1dfec592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f0fec1547_1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f0fec1547_1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cf1dfec592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cf1dfec592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f0fec1547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f0fec1547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cf0fec1547_1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cf0fec1547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cf1dfec592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cf1dfec592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101675" y="80175"/>
            <a:ext cx="8977625" cy="4995475"/>
            <a:chOff x="101675" y="80175"/>
            <a:chExt cx="8977625" cy="4995475"/>
          </a:xfrm>
        </p:grpSpPr>
        <p:sp>
          <p:nvSpPr>
            <p:cNvPr id="55" name="Google Shape;55;p13"/>
            <p:cNvSpPr/>
            <p:nvPr/>
          </p:nvSpPr>
          <p:spPr>
            <a:xfrm flipH="1">
              <a:off x="7720577" y="1894213"/>
              <a:ext cx="509959" cy="107405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 flipH="1">
              <a:off x="7932974" y="1938965"/>
              <a:ext cx="509959" cy="107405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" name="Google Shape;57;p13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58" name="Google Shape;58;p13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13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13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13"/>
              <p:cNvSpPr/>
              <p:nvPr/>
            </p:nvSpPr>
            <p:spPr>
              <a:xfrm>
                <a:off x="7982085" y="218068"/>
                <a:ext cx="130389" cy="107405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>
                <a:off x="7927778" y="262820"/>
                <a:ext cx="130389" cy="107405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13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" name="Google Shape;65;p13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8278660" y="468418"/>
              <a:ext cx="130389" cy="107405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8224353" y="513170"/>
              <a:ext cx="130389" cy="107405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" name="Google Shape;72;p13"/>
            <p:cNvGrpSpPr/>
            <p:nvPr/>
          </p:nvGrpSpPr>
          <p:grpSpPr>
            <a:xfrm>
              <a:off x="687100" y="770150"/>
              <a:ext cx="8392200" cy="4305500"/>
              <a:chOff x="650125" y="671575"/>
              <a:chExt cx="8392200" cy="4305500"/>
            </a:xfrm>
          </p:grpSpPr>
          <p:sp>
            <p:nvSpPr>
              <p:cNvPr id="73" name="Google Shape;73;p13"/>
              <p:cNvSpPr/>
              <p:nvPr/>
            </p:nvSpPr>
            <p:spPr>
              <a:xfrm>
                <a:off x="650125" y="67627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13"/>
              <p:cNvSpPr/>
              <p:nvPr/>
            </p:nvSpPr>
            <p:spPr>
              <a:xfrm>
                <a:off x="8031925" y="676250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>
                <a:off x="8148875" y="78872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13"/>
              <p:cNvSpPr/>
              <p:nvPr/>
            </p:nvSpPr>
            <p:spPr>
              <a:xfrm>
                <a:off x="8497235" y="718793"/>
                <a:ext cx="130389" cy="107405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13"/>
              <p:cNvSpPr/>
              <p:nvPr/>
            </p:nvSpPr>
            <p:spPr>
              <a:xfrm>
                <a:off x="8442928" y="763545"/>
                <a:ext cx="130389" cy="107405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8748725" y="671575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3"/>
              <p:cNvSpPr/>
              <p:nvPr/>
            </p:nvSpPr>
            <p:spPr>
              <a:xfrm>
                <a:off x="650125" y="67627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0" name="Google Shape;80;p13"/>
          <p:cNvSpPr txBox="1"/>
          <p:nvPr/>
        </p:nvSpPr>
        <p:spPr>
          <a:xfrm>
            <a:off x="1035175" y="1478800"/>
            <a:ext cx="735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200">
                <a:latin typeface="Press Start 2P"/>
                <a:ea typeface="Press Start 2P"/>
                <a:cs typeface="Press Start 2P"/>
                <a:sym typeface="Press Start 2P"/>
              </a:rPr>
              <a:t>PROGETTO </a:t>
            </a:r>
            <a:r>
              <a:rPr lang="it" sz="1200">
                <a:latin typeface="Press Start 2P"/>
                <a:ea typeface="Press Start 2P"/>
                <a:cs typeface="Press Start 2P"/>
                <a:sym typeface="Press Start 2P"/>
              </a:rPr>
              <a:t>- RETI CALCOLATORI: PROTOCOLLI</a:t>
            </a:r>
            <a:endParaRPr sz="12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81" name="Google Shape;81;p13"/>
          <p:cNvSpPr txBox="1"/>
          <p:nvPr/>
        </p:nvSpPr>
        <p:spPr>
          <a:xfrm>
            <a:off x="1035175" y="3660075"/>
            <a:ext cx="26127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A71B00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STUDENTI</a:t>
            </a:r>
            <a:r>
              <a:rPr lang="it" sz="1000">
                <a:latin typeface="Press Start 2P"/>
                <a:ea typeface="Press Start 2P"/>
                <a:cs typeface="Press Start 2P"/>
                <a:sym typeface="Press Start 2P"/>
              </a:rPr>
              <a:t>:</a:t>
            </a:r>
            <a:endParaRPr sz="10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rtl="0" algn="l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Press Start 2P"/>
                <a:ea typeface="Press Start 2P"/>
                <a:cs typeface="Press Start 2P"/>
                <a:sym typeface="Press Start 2P"/>
              </a:rPr>
              <a:t>Maria Riommi</a:t>
            </a:r>
            <a:endParaRPr sz="10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Press Start 2P"/>
                <a:ea typeface="Press Start 2P"/>
                <a:cs typeface="Press Start 2P"/>
                <a:sym typeface="Press Start 2P"/>
              </a:rPr>
              <a:t>Nicolò Vescera</a:t>
            </a:r>
            <a:endParaRPr sz="10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82" name="Google Shape;82;p13"/>
          <p:cNvSpPr txBox="1"/>
          <p:nvPr/>
        </p:nvSpPr>
        <p:spPr>
          <a:xfrm>
            <a:off x="1293975" y="2329125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latin typeface="Oswald"/>
                <a:ea typeface="Oswald"/>
                <a:cs typeface="Oswald"/>
                <a:sym typeface="Oswald"/>
              </a:rPr>
              <a:t>OSVALDO INDUSTRIES</a:t>
            </a:r>
            <a:endParaRPr sz="53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" name="Google Shape;83;p13"/>
          <p:cNvSpPr txBox="1"/>
          <p:nvPr/>
        </p:nvSpPr>
        <p:spPr>
          <a:xfrm>
            <a:off x="1354500" y="2329113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OSVALDO INDUSTRIES</a:t>
            </a:r>
            <a:endParaRPr sz="5300">
              <a:solidFill>
                <a:srgbClr val="528F5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2075" y="4209300"/>
            <a:ext cx="824667" cy="71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2325" y="4257736"/>
            <a:ext cx="975650" cy="711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22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292" name="Google Shape;292;p22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2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4" name="Google Shape;294;p22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295" name="Google Shape;295;p22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2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2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2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2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2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2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STRUTTURA LOGICA</a:t>
                </a:r>
                <a:endParaRPr/>
              </a:p>
            </p:txBody>
          </p:sp>
        </p:grpSp>
        <p:sp>
          <p:nvSpPr>
            <p:cNvPr id="302" name="Google Shape;302;p22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2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2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2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2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IP EDIFICI</a:t>
              </a:r>
              <a:endParaRPr/>
            </a:p>
          </p:txBody>
        </p:sp>
      </p:grpSp>
      <p:sp>
        <p:nvSpPr>
          <p:cNvPr id="309" name="Google Shape;309;p22"/>
          <p:cNvSpPr txBox="1"/>
          <p:nvPr/>
        </p:nvSpPr>
        <p:spPr>
          <a:xfrm>
            <a:off x="535813" y="850325"/>
            <a:ext cx="80724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Gli Edifici avranno un indirizzo IP di classe C e saranno assegnati come illustrato nella seguente tabella: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10" name="Google Shape;310;p22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graphicFrame>
        <p:nvGraphicFramePr>
          <p:cNvPr id="311" name="Google Shape;311;p22"/>
          <p:cNvGraphicFramePr/>
          <p:nvPr/>
        </p:nvGraphicFramePr>
        <p:xfrm>
          <a:off x="1052775" y="17097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{89516E85-968D-409C-A97B-EEFD141FED04}</a:tableStyleId>
              </a:tblPr>
              <a:tblGrid>
                <a:gridCol w="2410700"/>
                <a:gridCol w="2410700"/>
                <a:gridCol w="2410700"/>
              </a:tblGrid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rgbClr val="528F56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Edificio</a:t>
                      </a:r>
                      <a:endParaRPr>
                        <a:solidFill>
                          <a:srgbClr val="528F5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rgbClr val="528F56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Rete</a:t>
                      </a:r>
                      <a:endParaRPr>
                        <a:solidFill>
                          <a:srgbClr val="528F5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rgbClr val="528F56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Subnet mask</a:t>
                      </a:r>
                      <a:endParaRPr b="1">
                        <a:solidFill>
                          <a:srgbClr val="528F56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192.168.1.0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255.255.255.0 </a:t>
                      </a:r>
                      <a:r>
                        <a:rPr lang="it">
                          <a:solidFill>
                            <a:schemeClr val="dk1"/>
                          </a:solidFill>
                        </a:rPr>
                        <a:t>(/24)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192.168.2.0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255.255.255.0 (/24)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192.168.3.0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255.255.255.0 </a:t>
                      </a:r>
                      <a:r>
                        <a:rPr lang="it">
                          <a:solidFill>
                            <a:schemeClr val="dk1"/>
                          </a:solidFill>
                        </a:rPr>
                        <a:t>(/24)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192.168.4.0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255.255.255.0 (/24)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192.168.5.0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255.255.255.0 (/24)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DMZ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192.168.35.0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255.255.255.0 (/24)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oogle Shape;316;p23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317" name="Google Shape;317;p23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9" name="Google Shape;319;p23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320" name="Google Shape;320;p23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3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3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3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23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3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23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STRUTTURA LOGICA</a:t>
                </a:r>
                <a:endParaRPr/>
              </a:p>
            </p:txBody>
          </p:sp>
        </p:grpSp>
        <p:sp>
          <p:nvSpPr>
            <p:cNvPr id="327" name="Google Shape;327;p23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IP Router - Router</a:t>
              </a:r>
              <a:endParaRPr/>
            </a:p>
          </p:txBody>
        </p:sp>
      </p:grpSp>
      <p:sp>
        <p:nvSpPr>
          <p:cNvPr id="334" name="Google Shape;334;p23"/>
          <p:cNvSpPr txBox="1"/>
          <p:nvPr/>
        </p:nvSpPr>
        <p:spPr>
          <a:xfrm>
            <a:off x="535800" y="814000"/>
            <a:ext cx="8072400" cy="16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Per connettere i Router tra di loro è stato scelto l’indirizzo IP 192.168.69.0.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Utilizzando la subnet mask 255.255.255.252 (/30) otteniamo sottoreti con un massimo di 2 host in modo tale da evitare il più possibile spreco di indirizzi.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35" name="Google Shape;335;p23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graphicFrame>
        <p:nvGraphicFramePr>
          <p:cNvPr id="336" name="Google Shape;336;p23"/>
          <p:cNvGraphicFramePr/>
          <p:nvPr/>
        </p:nvGraphicFramePr>
        <p:xfrm>
          <a:off x="955950" y="20678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{89516E85-968D-409C-A97B-EEFD141FED04}</a:tableStyleId>
              </a:tblPr>
              <a:tblGrid>
                <a:gridCol w="2410700"/>
                <a:gridCol w="2410700"/>
                <a:gridCol w="2410700"/>
              </a:tblGrid>
              <a:tr h="403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rgbClr val="528F56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Router - Router</a:t>
                      </a:r>
                      <a:endParaRPr>
                        <a:solidFill>
                          <a:srgbClr val="528F5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rgbClr val="528F56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Rete</a:t>
                      </a:r>
                      <a:endParaRPr>
                        <a:solidFill>
                          <a:srgbClr val="528F5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rgbClr val="528F56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Subnet mask</a:t>
                      </a:r>
                      <a:endParaRPr b="1">
                        <a:solidFill>
                          <a:srgbClr val="528F56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A - 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192.168.69.0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255.255.255.252 </a:t>
                      </a:r>
                      <a:r>
                        <a:rPr lang="it">
                          <a:solidFill>
                            <a:schemeClr val="dk1"/>
                          </a:solidFill>
                        </a:rPr>
                        <a:t>(/30)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B - 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192.168.69.4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255.255.255.252 (/30)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C - 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192.168.69.8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255.255.255.252 (/30)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D - 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192.168.69.16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255.255.255.252 (/30)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D - </a:t>
                      </a:r>
                      <a:r>
                        <a:rPr lang="it"/>
                        <a:t>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192.168.69.32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255.255.255.252 (/30)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D - Firewall In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192.168.69.64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dk1"/>
                          </a:solidFill>
                        </a:rPr>
                        <a:t>255.255.255.252 (/30)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24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342" name="Google Shape;342;p24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4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4" name="Google Shape;344;p24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345" name="Google Shape;345;p24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4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24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24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24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24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24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STRUTTURA LOGICA</a:t>
                </a:r>
                <a:endParaRPr/>
              </a:p>
            </p:txBody>
          </p:sp>
        </p:grpSp>
        <p:sp>
          <p:nvSpPr>
            <p:cNvPr id="352" name="Google Shape;352;p24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4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4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4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4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4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4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CONVENZIONI</a:t>
              </a:r>
              <a:endParaRPr/>
            </a:p>
          </p:txBody>
        </p:sp>
      </p:grpSp>
      <p:sp>
        <p:nvSpPr>
          <p:cNvPr id="359" name="Google Shape;359;p24"/>
          <p:cNvSpPr txBox="1"/>
          <p:nvPr/>
        </p:nvSpPr>
        <p:spPr>
          <a:xfrm>
            <a:off x="535800" y="814000"/>
            <a:ext cx="807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Per la realizzazione della struttura logica abbiamo seguito le seguenti convenzioni: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60" name="Google Shape;360;p24"/>
          <p:cNvSpPr txBox="1"/>
          <p:nvPr/>
        </p:nvSpPr>
        <p:spPr>
          <a:xfrm>
            <a:off x="608388" y="1348925"/>
            <a:ext cx="80724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solidFill>
                  <a:srgbClr val="528F56"/>
                </a:solidFill>
                <a:latin typeface="Fira Code"/>
                <a:ea typeface="Fira Code"/>
                <a:cs typeface="Fira Code"/>
                <a:sym typeface="Fira Code"/>
              </a:rPr>
              <a:t>Switch:</a:t>
            </a:r>
            <a:endParaRPr b="1" sz="1700">
              <a:solidFill>
                <a:srgbClr val="528F5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528F5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L’ </a:t>
            </a:r>
            <a:r>
              <a:rPr b="1" lang="it" sz="15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Interfaccia 0/0</a:t>
            </a:r>
            <a:r>
              <a:rPr lang="it" sz="1500">
                <a:latin typeface="Oswald"/>
                <a:ea typeface="Oswald"/>
                <a:cs typeface="Oswald"/>
                <a:sym typeface="Oswald"/>
              </a:rPr>
              <a:t> è stata usata per la connessione con il router.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  <a:p>
            <a:pPr indent="-3238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L’ultima interfaccia verrà usata per una eventuale connessione con il </a:t>
            </a:r>
            <a:r>
              <a:rPr b="1" lang="it" sz="15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Firewall Out.</a:t>
            </a:r>
            <a:endParaRPr b="1" sz="1500">
              <a:solidFill>
                <a:srgbClr val="A71B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238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Le altre interfacce sono utilizzate per la connessione con gli host.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61" name="Google Shape;361;p24"/>
          <p:cNvSpPr txBox="1"/>
          <p:nvPr/>
        </p:nvSpPr>
        <p:spPr>
          <a:xfrm>
            <a:off x="612013" y="2960550"/>
            <a:ext cx="80724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solidFill>
                  <a:srgbClr val="528F56"/>
                </a:solidFill>
                <a:latin typeface="Fira Code"/>
                <a:ea typeface="Fira Code"/>
                <a:cs typeface="Fira Code"/>
                <a:sym typeface="Fira Code"/>
              </a:rPr>
              <a:t>Router:</a:t>
            </a:r>
            <a:endParaRPr b="1" sz="1700">
              <a:solidFill>
                <a:srgbClr val="528F5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528F56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238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L’ </a:t>
            </a:r>
            <a:r>
              <a:rPr b="1" lang="it" sz="15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Interfaccia 0/0 </a:t>
            </a:r>
            <a:r>
              <a:rPr lang="it" sz="1500">
                <a:latin typeface="Oswald"/>
                <a:ea typeface="Oswald"/>
                <a:cs typeface="Oswald"/>
                <a:sym typeface="Oswald"/>
              </a:rPr>
              <a:t>è usata per la connessione allo Switch dei vari edifici ( sulla porta 0/0 ), l’IP sarà </a:t>
            </a:r>
            <a:r>
              <a:rPr b="1" lang="it" sz="15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X.X.X.1.</a:t>
            </a:r>
            <a:endParaRPr b="1" sz="1500">
              <a:solidFill>
                <a:srgbClr val="A71B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238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Le altre interfacce sono usate per connettersi con gli altri router.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  <a:p>
            <a:pPr indent="-3238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Il protocollo di Routing sarà </a:t>
            </a:r>
            <a:r>
              <a:rPr b="1" lang="it" sz="15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RIP_v2</a:t>
            </a:r>
            <a:r>
              <a:rPr lang="it" sz="1500">
                <a:latin typeface="Oswald"/>
                <a:ea typeface="Oswald"/>
                <a:cs typeface="Oswald"/>
                <a:sym typeface="Oswald"/>
              </a:rPr>
              <a:t>.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25"/>
          <p:cNvGrpSpPr/>
          <p:nvPr/>
        </p:nvGrpSpPr>
        <p:grpSpPr>
          <a:xfrm>
            <a:off x="101675" y="55531"/>
            <a:ext cx="8919230" cy="5013873"/>
            <a:chOff x="101675" y="166425"/>
            <a:chExt cx="8392200" cy="4300800"/>
          </a:xfrm>
        </p:grpSpPr>
        <p:sp>
          <p:nvSpPr>
            <p:cNvPr id="367" name="Google Shape;367;p25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5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5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5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5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5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25"/>
          <p:cNvSpPr txBox="1"/>
          <p:nvPr/>
        </p:nvSpPr>
        <p:spPr>
          <a:xfrm>
            <a:off x="958399" y="1901889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latin typeface="Oswald"/>
                <a:ea typeface="Oswald"/>
                <a:cs typeface="Oswald"/>
                <a:sym typeface="Oswald"/>
              </a:rPr>
              <a:t>CONFIGURAZIONE EDIFICI</a:t>
            </a:r>
            <a:endParaRPr sz="53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75" name="Google Shape;375;p25"/>
          <p:cNvSpPr txBox="1"/>
          <p:nvPr/>
        </p:nvSpPr>
        <p:spPr>
          <a:xfrm>
            <a:off x="1005019" y="1890509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CONFIGURAZIONE EDIFICI</a:t>
            </a:r>
            <a:endParaRPr sz="5300">
              <a:solidFill>
                <a:srgbClr val="A71B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p26"/>
          <p:cNvGrpSpPr/>
          <p:nvPr/>
        </p:nvGrpSpPr>
        <p:grpSpPr>
          <a:xfrm>
            <a:off x="112388" y="64815"/>
            <a:ext cx="8919230" cy="5013873"/>
            <a:chOff x="101675" y="166425"/>
            <a:chExt cx="8392200" cy="4300800"/>
          </a:xfrm>
        </p:grpSpPr>
        <p:sp>
          <p:nvSpPr>
            <p:cNvPr id="381" name="Google Shape;381;p26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6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6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6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6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6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EDIFICIO A</a:t>
              </a:r>
              <a:endParaRPr/>
            </a:p>
          </p:txBody>
        </p:sp>
      </p:grpSp>
      <p:grpSp>
        <p:nvGrpSpPr>
          <p:cNvPr id="388" name="Google Shape;388;p26"/>
          <p:cNvGrpSpPr/>
          <p:nvPr/>
        </p:nvGrpSpPr>
        <p:grpSpPr>
          <a:xfrm>
            <a:off x="423774" y="1339875"/>
            <a:ext cx="2307626" cy="2387625"/>
            <a:chOff x="423774" y="730275"/>
            <a:chExt cx="2307626" cy="2387625"/>
          </a:xfrm>
        </p:grpSpPr>
        <p:grpSp>
          <p:nvGrpSpPr>
            <p:cNvPr id="389" name="Google Shape;389;p26"/>
            <p:cNvGrpSpPr/>
            <p:nvPr/>
          </p:nvGrpSpPr>
          <p:grpSpPr>
            <a:xfrm>
              <a:off x="423774" y="730277"/>
              <a:ext cx="1748803" cy="2148714"/>
              <a:chOff x="185788" y="1359713"/>
              <a:chExt cx="2340162" cy="2810613"/>
            </a:xfrm>
          </p:grpSpPr>
          <p:pic>
            <p:nvPicPr>
              <p:cNvPr id="390" name="Google Shape;390;p26"/>
              <p:cNvPicPr preferRelativeResize="0"/>
              <p:nvPr/>
            </p:nvPicPr>
            <p:blipFill rotWithShape="1">
              <a:blip r:embed="rId3">
                <a:alphaModFix/>
              </a:blip>
              <a:srcRect b="-16468" l="0" r="-7204" t="0"/>
              <a:stretch/>
            </p:blipFill>
            <p:spPr>
              <a:xfrm>
                <a:off x="185787" y="1894225"/>
                <a:ext cx="499000" cy="5421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91" name="Google Shape;391;p26"/>
              <p:cNvPicPr preferRelativeResize="0"/>
              <p:nvPr/>
            </p:nvPicPr>
            <p:blipFill rotWithShape="1">
              <a:blip r:embed="rId4">
                <a:alphaModFix/>
              </a:blip>
              <a:srcRect b="27934" l="0" r="0" t="23575"/>
              <a:stretch/>
            </p:blipFill>
            <p:spPr>
              <a:xfrm>
                <a:off x="597925" y="3628225"/>
                <a:ext cx="1117975" cy="5421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92" name="Google Shape;392;p26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933725" y="2826225"/>
                <a:ext cx="446400" cy="446400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393" name="Google Shape;393;p26"/>
              <p:cNvCxnSpPr>
                <a:stCxn id="392" idx="2"/>
                <a:endCxn id="391" idx="0"/>
              </p:cNvCxnSpPr>
              <p:nvPr/>
            </p:nvCxnSpPr>
            <p:spPr>
              <a:xfrm>
                <a:off x="1156925" y="3272625"/>
                <a:ext cx="0" cy="3555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pic>
            <p:nvPicPr>
              <p:cNvPr id="394" name="Google Shape;394;p26"/>
              <p:cNvPicPr preferRelativeResize="0"/>
              <p:nvPr/>
            </p:nvPicPr>
            <p:blipFill rotWithShape="1">
              <a:blip r:embed="rId6">
                <a:alphaModFix/>
              </a:blip>
              <a:srcRect b="-12739" l="0" r="-16103" t="0"/>
              <a:stretch/>
            </p:blipFill>
            <p:spPr>
              <a:xfrm>
                <a:off x="1896575" y="2161488"/>
                <a:ext cx="629375" cy="611174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395" name="Google Shape;395;p26"/>
              <p:cNvCxnSpPr>
                <a:stCxn id="390" idx="2"/>
                <a:endCxn id="392" idx="0"/>
              </p:cNvCxnSpPr>
              <p:nvPr/>
            </p:nvCxnSpPr>
            <p:spPr>
              <a:xfrm flipH="1" rot="-5400000">
                <a:off x="601038" y="2270575"/>
                <a:ext cx="390000" cy="721500"/>
              </a:xfrm>
              <a:prstGeom prst="bentConnector3">
                <a:avLst>
                  <a:gd fmla="val 49987" name="adj1"/>
                </a:avLst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pic>
            <p:nvPicPr>
              <p:cNvPr id="396" name="Google Shape;396;p26"/>
              <p:cNvPicPr preferRelativeResize="0"/>
              <p:nvPr/>
            </p:nvPicPr>
            <p:blipFill rotWithShape="1">
              <a:blip r:embed="rId6">
                <a:alphaModFix/>
              </a:blip>
              <a:srcRect b="-12739" l="0" r="-16103" t="0"/>
              <a:stretch/>
            </p:blipFill>
            <p:spPr>
              <a:xfrm>
                <a:off x="1896575" y="1359713"/>
                <a:ext cx="629375" cy="61117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97" name="Google Shape;397;p26"/>
              <p:cNvPicPr preferRelativeResize="0"/>
              <p:nvPr/>
            </p:nvPicPr>
            <p:blipFill rotWithShape="1">
              <a:blip r:embed="rId6">
                <a:alphaModFix/>
              </a:blip>
              <a:srcRect b="-12739" l="0" r="-16103" t="0"/>
              <a:stretch/>
            </p:blipFill>
            <p:spPr>
              <a:xfrm>
                <a:off x="1896575" y="3017063"/>
                <a:ext cx="629375" cy="611174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398" name="Google Shape;398;p26"/>
              <p:cNvCxnSpPr>
                <a:stCxn id="392" idx="3"/>
                <a:endCxn id="396" idx="1"/>
              </p:cNvCxnSpPr>
              <p:nvPr/>
            </p:nvCxnSpPr>
            <p:spPr>
              <a:xfrm flipH="1" rot="10800000">
                <a:off x="1380125" y="1665225"/>
                <a:ext cx="516600" cy="1384200"/>
              </a:xfrm>
              <a:prstGeom prst="bentConnector3">
                <a:avLst>
                  <a:gd fmla="val 49985" name="adj1"/>
                </a:avLst>
              </a:prstGeom>
              <a:noFill/>
              <a:ln cap="flat" cmpd="sng" w="1905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9" name="Google Shape;399;p26"/>
              <p:cNvCxnSpPr>
                <a:stCxn id="392" idx="3"/>
                <a:endCxn id="394" idx="1"/>
              </p:cNvCxnSpPr>
              <p:nvPr/>
            </p:nvCxnSpPr>
            <p:spPr>
              <a:xfrm flipH="1" rot="10800000">
                <a:off x="1380125" y="2467125"/>
                <a:ext cx="516600" cy="582300"/>
              </a:xfrm>
              <a:prstGeom prst="bentConnector3">
                <a:avLst>
                  <a:gd fmla="val 49985" name="adj1"/>
                </a:avLst>
              </a:prstGeom>
              <a:noFill/>
              <a:ln cap="flat" cmpd="sng" w="1905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00" name="Google Shape;400;p26"/>
              <p:cNvCxnSpPr>
                <a:stCxn id="392" idx="3"/>
                <a:endCxn id="397" idx="1"/>
              </p:cNvCxnSpPr>
              <p:nvPr/>
            </p:nvCxnSpPr>
            <p:spPr>
              <a:xfrm>
                <a:off x="1380125" y="3049425"/>
                <a:ext cx="516600" cy="273300"/>
              </a:xfrm>
              <a:prstGeom prst="bentConnector3">
                <a:avLst>
                  <a:gd fmla="val 49985" name="adj1"/>
                </a:avLst>
              </a:prstGeom>
              <a:noFill/>
              <a:ln cap="flat" cmpd="sng" w="1905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01" name="Google Shape;401;p26"/>
              <p:cNvSpPr txBox="1"/>
              <p:nvPr/>
            </p:nvSpPr>
            <p:spPr>
              <a:xfrm>
                <a:off x="809267" y="1942084"/>
                <a:ext cx="516600" cy="58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 sz="1700">
                    <a:latin typeface="Oswald"/>
                    <a:ea typeface="Oswald"/>
                    <a:cs typeface="Oswald"/>
                    <a:sym typeface="Oswald"/>
                  </a:rPr>
                  <a:t>...</a:t>
                </a:r>
                <a:endParaRPr b="1"/>
              </a:p>
            </p:txBody>
          </p:sp>
        </p:grpSp>
        <p:sp>
          <p:nvSpPr>
            <p:cNvPr id="402" name="Google Shape;402;p26"/>
            <p:cNvSpPr txBox="1"/>
            <p:nvPr/>
          </p:nvSpPr>
          <p:spPr>
            <a:xfrm>
              <a:off x="2114300" y="730275"/>
              <a:ext cx="617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APP.AZZ</a:t>
              </a:r>
              <a:endParaRPr sz="10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403" name="Google Shape;403;p26"/>
            <p:cNvSpPr txBox="1"/>
            <p:nvPr/>
          </p:nvSpPr>
          <p:spPr>
            <a:xfrm>
              <a:off x="849450" y="2779200"/>
              <a:ext cx="617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Router A</a:t>
              </a:r>
              <a:endParaRPr sz="100"/>
            </a:p>
          </p:txBody>
        </p:sp>
        <p:sp>
          <p:nvSpPr>
            <p:cNvPr id="404" name="Google Shape;404;p26"/>
            <p:cNvSpPr txBox="1"/>
            <p:nvPr/>
          </p:nvSpPr>
          <p:spPr>
            <a:xfrm>
              <a:off x="2114300" y="1388325"/>
              <a:ext cx="617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DNS2</a:t>
              </a:r>
              <a:endParaRPr sz="10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405" name="Google Shape;405;p26"/>
            <p:cNvSpPr txBox="1"/>
            <p:nvPr/>
          </p:nvSpPr>
          <p:spPr>
            <a:xfrm>
              <a:off x="2114300" y="2046375"/>
              <a:ext cx="617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BACKUP</a:t>
              </a:r>
              <a:endParaRPr sz="10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406" name="Google Shape;406;p26"/>
            <p:cNvSpPr txBox="1"/>
            <p:nvPr/>
          </p:nvSpPr>
          <p:spPr>
            <a:xfrm>
              <a:off x="423775" y="807050"/>
              <a:ext cx="617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PCA1</a:t>
              </a:r>
              <a:endParaRPr sz="100"/>
            </a:p>
          </p:txBody>
        </p:sp>
      </p:grpSp>
      <p:sp>
        <p:nvSpPr>
          <p:cNvPr id="407" name="Google Shape;407;p26"/>
          <p:cNvSpPr txBox="1"/>
          <p:nvPr/>
        </p:nvSpPr>
        <p:spPr>
          <a:xfrm>
            <a:off x="3007750" y="958875"/>
            <a:ext cx="54759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L’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Edificio A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è strutturato in 5 piani con 4 stanze ciascuno le quali ospiteranno 5 utenti.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In particolare il 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piano sotterraneo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verrà riservato per i 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Server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a cui potranno accedervi solo gli utenti della Rete Aziendale.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Il Router di questo edificio sarà connesso direttamente a quelli dell</a:t>
            </a:r>
            <a:r>
              <a:rPr b="1" lang="it" sz="1700">
                <a:latin typeface="Oswald"/>
                <a:ea typeface="Oswald"/>
                <a:cs typeface="Oswald"/>
                <a:sym typeface="Oswald"/>
              </a:rPr>
              <a:t>’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Edificio B e D</a:t>
            </a:r>
            <a:endParaRPr b="1" sz="1700">
              <a:solidFill>
                <a:srgbClr val="528F5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8" name="Google Shape;408;p26"/>
          <p:cNvSpPr txBox="1"/>
          <p:nvPr/>
        </p:nvSpPr>
        <p:spPr>
          <a:xfrm>
            <a:off x="592675" y="730275"/>
            <a:ext cx="1607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Oswald"/>
                <a:ea typeface="Oswald"/>
                <a:cs typeface="Oswald"/>
                <a:sym typeface="Oswald"/>
              </a:rPr>
              <a:t>192.168.1.0 /24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9" name="Google Shape;409;p26"/>
          <p:cNvSpPr txBox="1"/>
          <p:nvPr/>
        </p:nvSpPr>
        <p:spPr>
          <a:xfrm>
            <a:off x="500550" y="3151750"/>
            <a:ext cx="42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Oswald"/>
                <a:ea typeface="Oswald"/>
                <a:cs typeface="Oswald"/>
                <a:sym typeface="Oswald"/>
              </a:rPr>
              <a:t>.</a:t>
            </a:r>
            <a:r>
              <a:rPr b="1" lang="it" sz="1000">
                <a:latin typeface="Oswald"/>
                <a:ea typeface="Oswald"/>
                <a:cs typeface="Oswald"/>
                <a:sym typeface="Oswald"/>
              </a:rPr>
              <a:t>1</a:t>
            </a:r>
            <a:endParaRPr b="1" sz="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10" name="Google Shape;410;p26"/>
          <p:cNvSpPr txBox="1"/>
          <p:nvPr/>
        </p:nvSpPr>
        <p:spPr>
          <a:xfrm>
            <a:off x="2123212" y="2831596"/>
            <a:ext cx="42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Oswald"/>
                <a:ea typeface="Oswald"/>
                <a:cs typeface="Oswald"/>
                <a:sym typeface="Oswald"/>
              </a:rPr>
              <a:t>.</a:t>
            </a:r>
            <a:r>
              <a:rPr b="1" lang="it" sz="1000">
                <a:latin typeface="Oswald"/>
                <a:ea typeface="Oswald"/>
                <a:cs typeface="Oswald"/>
                <a:sym typeface="Oswald"/>
              </a:rPr>
              <a:t>202</a:t>
            </a:r>
            <a:endParaRPr b="1" sz="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11" name="Google Shape;411;p26"/>
          <p:cNvSpPr txBox="1"/>
          <p:nvPr/>
        </p:nvSpPr>
        <p:spPr>
          <a:xfrm>
            <a:off x="2123200" y="1503400"/>
            <a:ext cx="42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Oswald"/>
                <a:ea typeface="Oswald"/>
                <a:cs typeface="Oswald"/>
                <a:sym typeface="Oswald"/>
              </a:rPr>
              <a:t>.</a:t>
            </a:r>
            <a:r>
              <a:rPr b="1" lang="it" sz="1000">
                <a:latin typeface="Oswald"/>
                <a:ea typeface="Oswald"/>
                <a:cs typeface="Oswald"/>
                <a:sym typeface="Oswald"/>
              </a:rPr>
              <a:t>201</a:t>
            </a:r>
            <a:endParaRPr b="1" sz="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12" name="Google Shape;412;p26"/>
          <p:cNvSpPr txBox="1"/>
          <p:nvPr/>
        </p:nvSpPr>
        <p:spPr>
          <a:xfrm>
            <a:off x="2100750" y="2168827"/>
            <a:ext cx="42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Oswald"/>
                <a:ea typeface="Oswald"/>
                <a:cs typeface="Oswald"/>
                <a:sym typeface="Oswald"/>
              </a:rPr>
              <a:t>.</a:t>
            </a:r>
            <a:r>
              <a:rPr b="1" lang="it" sz="1000">
                <a:latin typeface="Oswald"/>
                <a:ea typeface="Oswald"/>
                <a:cs typeface="Oswald"/>
                <a:sym typeface="Oswald"/>
              </a:rPr>
              <a:t>200</a:t>
            </a:r>
            <a:endParaRPr b="1" sz="7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27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418" name="Google Shape;418;p27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7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0" name="Google Shape;420;p27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421" name="Google Shape;421;p27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27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27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27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27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27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27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EDIFICIO A</a:t>
                </a:r>
                <a:endParaRPr/>
              </a:p>
            </p:txBody>
          </p:sp>
        </p:grpSp>
        <p:sp>
          <p:nvSpPr>
            <p:cNvPr id="428" name="Google Shape;428;p27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7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7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7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7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7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7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HOST</a:t>
              </a:r>
              <a:endParaRPr/>
            </a:p>
          </p:txBody>
        </p:sp>
      </p:grpSp>
      <p:sp>
        <p:nvSpPr>
          <p:cNvPr id="435" name="Google Shape;435;p27"/>
          <p:cNvSpPr txBox="1"/>
          <p:nvPr/>
        </p:nvSpPr>
        <p:spPr>
          <a:xfrm>
            <a:off x="535813" y="947125"/>
            <a:ext cx="80724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Configurazione dell’host PCA24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36" name="Google Shape;436;p27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37" name="Google Shape;437;p27"/>
          <p:cNvSpPr txBox="1"/>
          <p:nvPr/>
        </p:nvSpPr>
        <p:spPr>
          <a:xfrm>
            <a:off x="535800" y="1767900"/>
            <a:ext cx="8072400" cy="13029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700">
                <a:latin typeface="Roboto Mono"/>
                <a:ea typeface="Roboto Mono"/>
                <a:cs typeface="Roboto Mono"/>
                <a:sym typeface="Roboto Mono"/>
              </a:rPr>
              <a:t>set pcname PCA24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700">
                <a:latin typeface="Roboto Mono"/>
                <a:ea typeface="Roboto Mono"/>
                <a:cs typeface="Roboto Mono"/>
                <a:sym typeface="Roboto Mono"/>
              </a:rPr>
              <a:t>ip 192.168.1.24/24 192.168.1.1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Roboto Mono"/>
                <a:ea typeface="Roboto Mono"/>
                <a:cs typeface="Roboto Mono"/>
                <a:sym typeface="Roboto Mono"/>
              </a:rPr>
              <a:t>ip dns 192.168.1.200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28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443" name="Google Shape;443;p28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5" name="Google Shape;445;p28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446" name="Google Shape;446;p28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28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28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28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28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28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28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EDIFICIO A</a:t>
                </a:r>
                <a:endParaRPr/>
              </a:p>
            </p:txBody>
          </p:sp>
        </p:grpSp>
        <p:sp>
          <p:nvSpPr>
            <p:cNvPr id="453" name="Google Shape;453;p28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8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8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8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ROUTER</a:t>
              </a:r>
              <a:endParaRPr/>
            </a:p>
          </p:txBody>
        </p:sp>
      </p:grpSp>
      <p:sp>
        <p:nvSpPr>
          <p:cNvPr id="460" name="Google Shape;460;p28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61" name="Google Shape;461;p28"/>
          <p:cNvSpPr txBox="1"/>
          <p:nvPr/>
        </p:nvSpPr>
        <p:spPr>
          <a:xfrm>
            <a:off x="656838" y="790075"/>
            <a:ext cx="8072400" cy="4132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interface FastEthernet0/0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 ip address 192.168.1.1 255.255.255.0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interface FastEthernet0/1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 ip address 192.168.69.1 255.255.255.252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interface FastEthernet1/0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 ip address 192.168.69.17 255.255.255.252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router rip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 version 2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 network 192.168.1.0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 network 192.168.69.0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 network 192.168.69.16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end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ip domain-lookup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ip name-server 192.168.1.200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6" name="Google Shape;466;p29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467" name="Google Shape;467;p29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9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9" name="Google Shape;469;p29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470" name="Google Shape;470;p29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29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29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29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29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29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29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EDIFICIO A</a:t>
                </a:r>
                <a:endParaRPr/>
              </a:p>
            </p:txBody>
          </p:sp>
        </p:grpSp>
        <p:sp>
          <p:nvSpPr>
            <p:cNvPr id="477" name="Google Shape;477;p29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9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9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9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9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SERVER</a:t>
              </a:r>
              <a:endParaRPr/>
            </a:p>
          </p:txBody>
        </p:sp>
      </p:grpSp>
      <p:sp>
        <p:nvSpPr>
          <p:cNvPr id="484" name="Google Shape;484;p29"/>
          <p:cNvSpPr txBox="1"/>
          <p:nvPr/>
        </p:nvSpPr>
        <p:spPr>
          <a:xfrm>
            <a:off x="603738" y="794725"/>
            <a:ext cx="807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Configurazione Server Backup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85" name="Google Shape;485;p29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86" name="Google Shape;486;p29"/>
          <p:cNvSpPr txBox="1"/>
          <p:nvPr/>
        </p:nvSpPr>
        <p:spPr>
          <a:xfrm>
            <a:off x="603750" y="1241125"/>
            <a:ext cx="8072400" cy="877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set pcname backup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ip 192.168.1.202/24 192.168.1.1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ip dns 192.168.1.200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7" name="Google Shape;487;p29"/>
          <p:cNvSpPr txBox="1"/>
          <p:nvPr/>
        </p:nvSpPr>
        <p:spPr>
          <a:xfrm>
            <a:off x="603750" y="2690625"/>
            <a:ext cx="8072400" cy="6465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set pcname DNS2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ip 192.168.1.200/24 192.168.1.1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8" name="Google Shape;488;p29"/>
          <p:cNvSpPr txBox="1"/>
          <p:nvPr/>
        </p:nvSpPr>
        <p:spPr>
          <a:xfrm>
            <a:off x="603738" y="2244225"/>
            <a:ext cx="807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Configurazione Server DNS Interno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89" name="Google Shape;489;p29"/>
          <p:cNvSpPr txBox="1"/>
          <p:nvPr/>
        </p:nvSpPr>
        <p:spPr>
          <a:xfrm>
            <a:off x="603738" y="3400075"/>
            <a:ext cx="807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Configurazione Server Applicazioni Aziendali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90" name="Google Shape;490;p29"/>
          <p:cNvSpPr txBox="1"/>
          <p:nvPr/>
        </p:nvSpPr>
        <p:spPr>
          <a:xfrm>
            <a:off x="603750" y="3909425"/>
            <a:ext cx="8072400" cy="877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set pcname APPAZZ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ip 192.168.1.201/24 192.168.1.1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Roboto Mono"/>
                <a:ea typeface="Roboto Mono"/>
                <a:cs typeface="Roboto Mono"/>
                <a:sym typeface="Roboto Mono"/>
              </a:rPr>
              <a:t>ip dns 192.168.1.200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495;p30"/>
          <p:cNvGrpSpPr/>
          <p:nvPr/>
        </p:nvGrpSpPr>
        <p:grpSpPr>
          <a:xfrm>
            <a:off x="112388" y="64815"/>
            <a:ext cx="8919230" cy="5013873"/>
            <a:chOff x="101675" y="166425"/>
            <a:chExt cx="8392200" cy="4300800"/>
          </a:xfrm>
        </p:grpSpPr>
        <p:sp>
          <p:nvSpPr>
            <p:cNvPr id="496" name="Google Shape;496;p30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EDIFICI B, C, E</a:t>
              </a:r>
              <a:endParaRPr/>
            </a:p>
          </p:txBody>
        </p:sp>
      </p:grpSp>
      <p:sp>
        <p:nvSpPr>
          <p:cNvPr id="503" name="Google Shape;503;p30"/>
          <p:cNvSpPr txBox="1"/>
          <p:nvPr/>
        </p:nvSpPr>
        <p:spPr>
          <a:xfrm>
            <a:off x="366850" y="3170375"/>
            <a:ext cx="21282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Oswald"/>
                <a:ea typeface="Oswald"/>
                <a:cs typeface="Oswald"/>
                <a:sym typeface="Oswald"/>
              </a:rPr>
              <a:t>L’</a:t>
            </a:r>
            <a:r>
              <a:rPr b="1" lang="it" sz="13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Edificio B</a:t>
            </a:r>
            <a:r>
              <a:rPr lang="it" sz="1300">
                <a:latin typeface="Oswald"/>
                <a:ea typeface="Oswald"/>
                <a:cs typeface="Oswald"/>
                <a:sym typeface="Oswald"/>
              </a:rPr>
              <a:t> è strutturato in 5 piani con 4 stanze ciascuno le quali ospiteranno 5 utenti.</a:t>
            </a:r>
            <a:endParaRPr sz="13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Oswald"/>
                <a:ea typeface="Oswald"/>
                <a:cs typeface="Oswald"/>
                <a:sym typeface="Oswald"/>
              </a:rPr>
              <a:t>Il Router di questo edificio sarà connesso direttamente a quelli dell</a:t>
            </a:r>
            <a:r>
              <a:rPr b="1" lang="it" sz="1300">
                <a:latin typeface="Oswald"/>
                <a:ea typeface="Oswald"/>
                <a:cs typeface="Oswald"/>
                <a:sym typeface="Oswald"/>
              </a:rPr>
              <a:t>’</a:t>
            </a:r>
            <a:r>
              <a:rPr b="1" lang="it" sz="13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Edificio A e C</a:t>
            </a:r>
            <a:endParaRPr b="1" sz="1300">
              <a:solidFill>
                <a:srgbClr val="528F5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4" name="Google Shape;504;p30"/>
          <p:cNvSpPr txBox="1"/>
          <p:nvPr/>
        </p:nvSpPr>
        <p:spPr>
          <a:xfrm>
            <a:off x="500550" y="415600"/>
            <a:ext cx="1607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Oswald"/>
                <a:ea typeface="Oswald"/>
                <a:cs typeface="Oswald"/>
                <a:sym typeface="Oswald"/>
              </a:rPr>
              <a:t>192.168.2.0 /24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5" name="Google Shape;505;p30"/>
          <p:cNvSpPr txBox="1"/>
          <p:nvPr/>
        </p:nvSpPr>
        <p:spPr>
          <a:xfrm>
            <a:off x="524755" y="2523341"/>
            <a:ext cx="42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Oswald"/>
                <a:ea typeface="Oswald"/>
                <a:cs typeface="Oswald"/>
                <a:sym typeface="Oswald"/>
              </a:rPr>
              <a:t>.</a:t>
            </a:r>
            <a:r>
              <a:rPr b="1" lang="it" sz="1000">
                <a:latin typeface="Oswald"/>
                <a:ea typeface="Oswald"/>
                <a:cs typeface="Oswald"/>
                <a:sym typeface="Oswald"/>
              </a:rPr>
              <a:t>1</a:t>
            </a:r>
            <a:endParaRPr b="1" sz="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6" name="Google Shape;506;p30"/>
          <p:cNvSpPr txBox="1"/>
          <p:nvPr/>
        </p:nvSpPr>
        <p:spPr>
          <a:xfrm>
            <a:off x="3658575" y="415600"/>
            <a:ext cx="1607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Oswald"/>
                <a:ea typeface="Oswald"/>
                <a:cs typeface="Oswald"/>
                <a:sym typeface="Oswald"/>
              </a:rPr>
              <a:t>192.168.3.0 /24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7" name="Google Shape;507;p30"/>
          <p:cNvSpPr txBox="1"/>
          <p:nvPr/>
        </p:nvSpPr>
        <p:spPr>
          <a:xfrm>
            <a:off x="6687100" y="415600"/>
            <a:ext cx="1607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Oswald"/>
                <a:ea typeface="Oswald"/>
                <a:cs typeface="Oswald"/>
                <a:sym typeface="Oswald"/>
              </a:rPr>
              <a:t>192.168.5.0 /24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8" name="Google Shape;508;p30"/>
          <p:cNvSpPr txBox="1"/>
          <p:nvPr/>
        </p:nvSpPr>
        <p:spPr>
          <a:xfrm>
            <a:off x="3452925" y="3170375"/>
            <a:ext cx="20184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Oswald"/>
                <a:ea typeface="Oswald"/>
                <a:cs typeface="Oswald"/>
                <a:sym typeface="Oswald"/>
              </a:rPr>
              <a:t>L’</a:t>
            </a:r>
            <a:r>
              <a:rPr b="1" lang="it" sz="13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Edificio C</a:t>
            </a:r>
            <a:r>
              <a:rPr lang="it" sz="1300">
                <a:latin typeface="Oswald"/>
                <a:ea typeface="Oswald"/>
                <a:cs typeface="Oswald"/>
                <a:sym typeface="Oswald"/>
              </a:rPr>
              <a:t> è strutturato in 5 piani con 4 stanze ciascuno le quali ospiteranno 5 utenti.</a:t>
            </a:r>
            <a:endParaRPr sz="13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Oswald"/>
                <a:ea typeface="Oswald"/>
                <a:cs typeface="Oswald"/>
                <a:sym typeface="Oswald"/>
              </a:rPr>
              <a:t>Il Router di questo edificio sarà connesso direttamente a quelli dell</a:t>
            </a:r>
            <a:r>
              <a:rPr b="1" lang="it" sz="1300">
                <a:latin typeface="Oswald"/>
                <a:ea typeface="Oswald"/>
                <a:cs typeface="Oswald"/>
                <a:sym typeface="Oswald"/>
              </a:rPr>
              <a:t>’</a:t>
            </a:r>
            <a:r>
              <a:rPr b="1" lang="it" sz="13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Edificio B e D</a:t>
            </a:r>
            <a:endParaRPr b="1" sz="1300">
              <a:solidFill>
                <a:srgbClr val="528F5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09" name="Google Shape;509;p30"/>
          <p:cNvGrpSpPr/>
          <p:nvPr/>
        </p:nvGrpSpPr>
        <p:grpSpPr>
          <a:xfrm>
            <a:off x="499974" y="807050"/>
            <a:ext cx="1691857" cy="2310850"/>
            <a:chOff x="423774" y="1416650"/>
            <a:chExt cx="1691857" cy="2310850"/>
          </a:xfrm>
        </p:grpSpPr>
        <p:grpSp>
          <p:nvGrpSpPr>
            <p:cNvPr id="510" name="Google Shape;510;p30"/>
            <p:cNvGrpSpPr/>
            <p:nvPr/>
          </p:nvGrpSpPr>
          <p:grpSpPr>
            <a:xfrm>
              <a:off x="423774" y="1416650"/>
              <a:ext cx="1143453" cy="2310850"/>
              <a:chOff x="423774" y="807050"/>
              <a:chExt cx="1143453" cy="2310850"/>
            </a:xfrm>
          </p:grpSpPr>
          <p:grpSp>
            <p:nvGrpSpPr>
              <p:cNvPr id="511" name="Google Shape;511;p30"/>
              <p:cNvGrpSpPr/>
              <p:nvPr/>
            </p:nvGrpSpPr>
            <p:grpSpPr>
              <a:xfrm>
                <a:off x="423774" y="1138912"/>
                <a:ext cx="1143453" cy="1740079"/>
                <a:chOff x="185788" y="1894225"/>
                <a:chExt cx="1530113" cy="2276100"/>
              </a:xfrm>
            </p:grpSpPr>
            <p:pic>
              <p:nvPicPr>
                <p:cNvPr id="512" name="Google Shape;512;p30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-16468" l="0" r="-7204" t="0"/>
                <a:stretch/>
              </p:blipFill>
              <p:spPr>
                <a:xfrm>
                  <a:off x="185787" y="1894225"/>
                  <a:ext cx="499000" cy="5421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13" name="Google Shape;513;p30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27934" l="0" r="0" t="23575"/>
                <a:stretch/>
              </p:blipFill>
              <p:spPr>
                <a:xfrm>
                  <a:off x="597925" y="3628225"/>
                  <a:ext cx="1117975" cy="5421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14" name="Google Shape;514;p30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933725" y="2826225"/>
                  <a:ext cx="446400" cy="4464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515" name="Google Shape;515;p30"/>
                <p:cNvCxnSpPr>
                  <a:stCxn id="514" idx="2"/>
                  <a:endCxn id="513" idx="0"/>
                </p:cNvCxnSpPr>
                <p:nvPr/>
              </p:nvCxnSpPr>
              <p:spPr>
                <a:xfrm>
                  <a:off x="1156925" y="3272625"/>
                  <a:ext cx="0" cy="3555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16" name="Google Shape;516;p30"/>
                <p:cNvCxnSpPr>
                  <a:stCxn id="512" idx="2"/>
                  <a:endCxn id="514" idx="0"/>
                </p:cNvCxnSpPr>
                <p:nvPr/>
              </p:nvCxnSpPr>
              <p:spPr>
                <a:xfrm flipH="1" rot="-5400000">
                  <a:off x="601038" y="2270575"/>
                  <a:ext cx="390000" cy="721500"/>
                </a:xfrm>
                <a:prstGeom prst="bentConnector3">
                  <a:avLst>
                    <a:gd fmla="val 49987" name="adj1"/>
                  </a:avLst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17" name="Google Shape;517;p30"/>
                <p:cNvSpPr txBox="1"/>
                <p:nvPr/>
              </p:nvSpPr>
              <p:spPr>
                <a:xfrm>
                  <a:off x="809267" y="1942084"/>
                  <a:ext cx="516600" cy="583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it" sz="1700">
                      <a:latin typeface="Oswald"/>
                      <a:ea typeface="Oswald"/>
                      <a:cs typeface="Oswald"/>
                      <a:sym typeface="Oswald"/>
                    </a:rPr>
                    <a:t>...</a:t>
                  </a:r>
                  <a:endParaRPr b="1"/>
                </a:p>
              </p:txBody>
            </p:sp>
          </p:grpSp>
          <p:sp>
            <p:nvSpPr>
              <p:cNvPr id="518" name="Google Shape;518;p30"/>
              <p:cNvSpPr txBox="1"/>
              <p:nvPr/>
            </p:nvSpPr>
            <p:spPr>
              <a:xfrm>
                <a:off x="849450" y="2779200"/>
                <a:ext cx="6171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Router B</a:t>
                </a:r>
                <a:endParaRPr sz="100"/>
              </a:p>
            </p:txBody>
          </p:sp>
          <p:sp>
            <p:nvSpPr>
              <p:cNvPr id="519" name="Google Shape;519;p30"/>
              <p:cNvSpPr txBox="1"/>
              <p:nvPr/>
            </p:nvSpPr>
            <p:spPr>
              <a:xfrm>
                <a:off x="423775" y="807050"/>
                <a:ext cx="6171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PCB1</a:t>
                </a:r>
                <a:endParaRPr sz="100"/>
              </a:p>
            </p:txBody>
          </p:sp>
        </p:grpSp>
        <p:pic>
          <p:nvPicPr>
            <p:cNvPr id="520" name="Google Shape;520;p30"/>
            <p:cNvPicPr preferRelativeResize="0"/>
            <p:nvPr/>
          </p:nvPicPr>
          <p:blipFill rotWithShape="1">
            <a:blip r:embed="rId3">
              <a:alphaModFix/>
            </a:blip>
            <a:srcRect b="-16468" l="0" r="-7204" t="0"/>
            <a:stretch/>
          </p:blipFill>
          <p:spPr>
            <a:xfrm>
              <a:off x="1498524" y="1748389"/>
              <a:ext cx="372902" cy="41443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21" name="Google Shape;521;p30"/>
            <p:cNvCxnSpPr>
              <a:stCxn id="520" idx="2"/>
              <a:endCxn id="514" idx="0"/>
            </p:cNvCxnSpPr>
            <p:nvPr/>
          </p:nvCxnSpPr>
          <p:spPr>
            <a:xfrm rot="5400000">
              <a:off x="1268125" y="2044175"/>
              <a:ext cx="298200" cy="535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22" name="Google Shape;522;p30"/>
            <p:cNvSpPr txBox="1"/>
            <p:nvPr/>
          </p:nvSpPr>
          <p:spPr>
            <a:xfrm>
              <a:off x="1498531" y="1416652"/>
              <a:ext cx="617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PCB100</a:t>
              </a:r>
              <a:endParaRPr sz="100"/>
            </a:p>
          </p:txBody>
        </p:sp>
      </p:grpSp>
      <p:sp>
        <p:nvSpPr>
          <p:cNvPr id="523" name="Google Shape;523;p30"/>
          <p:cNvSpPr txBox="1"/>
          <p:nvPr/>
        </p:nvSpPr>
        <p:spPr>
          <a:xfrm>
            <a:off x="6566250" y="3170375"/>
            <a:ext cx="20184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Oswald"/>
                <a:ea typeface="Oswald"/>
                <a:cs typeface="Oswald"/>
                <a:sym typeface="Oswald"/>
              </a:rPr>
              <a:t>L’</a:t>
            </a:r>
            <a:r>
              <a:rPr b="1" lang="it" sz="13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Edificio E</a:t>
            </a:r>
            <a:r>
              <a:rPr lang="it" sz="1300">
                <a:latin typeface="Oswald"/>
                <a:ea typeface="Oswald"/>
                <a:cs typeface="Oswald"/>
                <a:sym typeface="Oswald"/>
              </a:rPr>
              <a:t> è strutturato in 5 piani con 4 stanze ciascuno le quali ospiteranno 5 utenti.</a:t>
            </a:r>
            <a:endParaRPr sz="13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Oswald"/>
                <a:ea typeface="Oswald"/>
                <a:cs typeface="Oswald"/>
                <a:sym typeface="Oswald"/>
              </a:rPr>
              <a:t>Il Router di questo edificio sarà connesso direttamente a quelli dell</a:t>
            </a:r>
            <a:r>
              <a:rPr b="1" lang="it" sz="1300">
                <a:latin typeface="Oswald"/>
                <a:ea typeface="Oswald"/>
                <a:cs typeface="Oswald"/>
                <a:sym typeface="Oswald"/>
              </a:rPr>
              <a:t>’</a:t>
            </a:r>
            <a:r>
              <a:rPr b="1" lang="it" sz="13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Edificio D.</a:t>
            </a:r>
            <a:endParaRPr b="1" sz="1300">
              <a:solidFill>
                <a:srgbClr val="528F5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24" name="Google Shape;524;p30"/>
          <p:cNvGrpSpPr/>
          <p:nvPr/>
        </p:nvGrpSpPr>
        <p:grpSpPr>
          <a:xfrm>
            <a:off x="3700374" y="807050"/>
            <a:ext cx="1691857" cy="2310850"/>
            <a:chOff x="423774" y="1416650"/>
            <a:chExt cx="1691857" cy="2310850"/>
          </a:xfrm>
        </p:grpSpPr>
        <p:grpSp>
          <p:nvGrpSpPr>
            <p:cNvPr id="525" name="Google Shape;525;p30"/>
            <p:cNvGrpSpPr/>
            <p:nvPr/>
          </p:nvGrpSpPr>
          <p:grpSpPr>
            <a:xfrm>
              <a:off x="423774" y="1416650"/>
              <a:ext cx="1143453" cy="2310850"/>
              <a:chOff x="423774" y="807050"/>
              <a:chExt cx="1143453" cy="2310850"/>
            </a:xfrm>
          </p:grpSpPr>
          <p:grpSp>
            <p:nvGrpSpPr>
              <p:cNvPr id="526" name="Google Shape;526;p30"/>
              <p:cNvGrpSpPr/>
              <p:nvPr/>
            </p:nvGrpSpPr>
            <p:grpSpPr>
              <a:xfrm>
                <a:off x="423774" y="1138912"/>
                <a:ext cx="1143453" cy="1740079"/>
                <a:chOff x="185788" y="1894225"/>
                <a:chExt cx="1530113" cy="2276100"/>
              </a:xfrm>
            </p:grpSpPr>
            <p:pic>
              <p:nvPicPr>
                <p:cNvPr id="527" name="Google Shape;527;p30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-16468" l="0" r="-7204" t="0"/>
                <a:stretch/>
              </p:blipFill>
              <p:spPr>
                <a:xfrm>
                  <a:off x="185787" y="1894225"/>
                  <a:ext cx="499000" cy="5421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28" name="Google Shape;528;p30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27934" l="0" r="0" t="23575"/>
                <a:stretch/>
              </p:blipFill>
              <p:spPr>
                <a:xfrm>
                  <a:off x="597925" y="3628225"/>
                  <a:ext cx="1117975" cy="5421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29" name="Google Shape;529;p30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933725" y="2826225"/>
                  <a:ext cx="446400" cy="4464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530" name="Google Shape;530;p30"/>
                <p:cNvCxnSpPr>
                  <a:stCxn id="529" idx="2"/>
                  <a:endCxn id="528" idx="0"/>
                </p:cNvCxnSpPr>
                <p:nvPr/>
              </p:nvCxnSpPr>
              <p:spPr>
                <a:xfrm>
                  <a:off x="1156925" y="3272625"/>
                  <a:ext cx="0" cy="3555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31" name="Google Shape;531;p30"/>
                <p:cNvCxnSpPr>
                  <a:stCxn id="527" idx="2"/>
                  <a:endCxn id="529" idx="0"/>
                </p:cNvCxnSpPr>
                <p:nvPr/>
              </p:nvCxnSpPr>
              <p:spPr>
                <a:xfrm flipH="1" rot="-5400000">
                  <a:off x="601038" y="2270575"/>
                  <a:ext cx="390000" cy="721500"/>
                </a:xfrm>
                <a:prstGeom prst="bentConnector3">
                  <a:avLst>
                    <a:gd fmla="val 49987" name="adj1"/>
                  </a:avLst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32" name="Google Shape;532;p30"/>
                <p:cNvSpPr txBox="1"/>
                <p:nvPr/>
              </p:nvSpPr>
              <p:spPr>
                <a:xfrm>
                  <a:off x="809267" y="1942084"/>
                  <a:ext cx="516600" cy="583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it" sz="1700">
                      <a:latin typeface="Oswald"/>
                      <a:ea typeface="Oswald"/>
                      <a:cs typeface="Oswald"/>
                      <a:sym typeface="Oswald"/>
                    </a:rPr>
                    <a:t>...</a:t>
                  </a:r>
                  <a:endParaRPr b="1"/>
                </a:p>
              </p:txBody>
            </p:sp>
          </p:grpSp>
          <p:sp>
            <p:nvSpPr>
              <p:cNvPr id="533" name="Google Shape;533;p30"/>
              <p:cNvSpPr txBox="1"/>
              <p:nvPr/>
            </p:nvSpPr>
            <p:spPr>
              <a:xfrm>
                <a:off x="849450" y="2779200"/>
                <a:ext cx="6171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Router C</a:t>
                </a:r>
                <a:endParaRPr sz="100"/>
              </a:p>
            </p:txBody>
          </p:sp>
          <p:sp>
            <p:nvSpPr>
              <p:cNvPr id="534" name="Google Shape;534;p30"/>
              <p:cNvSpPr txBox="1"/>
              <p:nvPr/>
            </p:nvSpPr>
            <p:spPr>
              <a:xfrm>
                <a:off x="423775" y="807050"/>
                <a:ext cx="6171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PCC1</a:t>
                </a:r>
                <a:endParaRPr sz="100"/>
              </a:p>
            </p:txBody>
          </p:sp>
        </p:grpSp>
        <p:pic>
          <p:nvPicPr>
            <p:cNvPr id="535" name="Google Shape;535;p30"/>
            <p:cNvPicPr preferRelativeResize="0"/>
            <p:nvPr/>
          </p:nvPicPr>
          <p:blipFill rotWithShape="1">
            <a:blip r:embed="rId3">
              <a:alphaModFix/>
            </a:blip>
            <a:srcRect b="-16468" l="0" r="-7204" t="0"/>
            <a:stretch/>
          </p:blipFill>
          <p:spPr>
            <a:xfrm>
              <a:off x="1498524" y="1748389"/>
              <a:ext cx="372902" cy="41443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36" name="Google Shape;536;p30"/>
            <p:cNvCxnSpPr>
              <a:stCxn id="535" idx="2"/>
              <a:endCxn id="529" idx="0"/>
            </p:cNvCxnSpPr>
            <p:nvPr/>
          </p:nvCxnSpPr>
          <p:spPr>
            <a:xfrm rot="5400000">
              <a:off x="1268125" y="2044175"/>
              <a:ext cx="298200" cy="535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37" name="Google Shape;537;p30"/>
            <p:cNvSpPr txBox="1"/>
            <p:nvPr/>
          </p:nvSpPr>
          <p:spPr>
            <a:xfrm>
              <a:off x="1498531" y="1416652"/>
              <a:ext cx="617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PCC100</a:t>
              </a:r>
              <a:endParaRPr sz="100"/>
            </a:p>
          </p:txBody>
        </p:sp>
      </p:grpSp>
      <p:sp>
        <p:nvSpPr>
          <p:cNvPr id="538" name="Google Shape;538;p30"/>
          <p:cNvSpPr txBox="1"/>
          <p:nvPr/>
        </p:nvSpPr>
        <p:spPr>
          <a:xfrm>
            <a:off x="3700380" y="2523341"/>
            <a:ext cx="42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Oswald"/>
                <a:ea typeface="Oswald"/>
                <a:cs typeface="Oswald"/>
                <a:sym typeface="Oswald"/>
              </a:rPr>
              <a:t>.</a:t>
            </a:r>
            <a:r>
              <a:rPr b="1" lang="it" sz="1000">
                <a:latin typeface="Oswald"/>
                <a:ea typeface="Oswald"/>
                <a:cs typeface="Oswald"/>
                <a:sym typeface="Oswald"/>
              </a:rPr>
              <a:t>1</a:t>
            </a:r>
            <a:endParaRPr b="1" sz="700"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39" name="Google Shape;539;p30"/>
          <p:cNvGrpSpPr/>
          <p:nvPr/>
        </p:nvGrpSpPr>
        <p:grpSpPr>
          <a:xfrm>
            <a:off x="6644724" y="807050"/>
            <a:ext cx="1691857" cy="2310850"/>
            <a:chOff x="423774" y="1416650"/>
            <a:chExt cx="1691857" cy="2310850"/>
          </a:xfrm>
        </p:grpSpPr>
        <p:grpSp>
          <p:nvGrpSpPr>
            <p:cNvPr id="540" name="Google Shape;540;p30"/>
            <p:cNvGrpSpPr/>
            <p:nvPr/>
          </p:nvGrpSpPr>
          <p:grpSpPr>
            <a:xfrm>
              <a:off x="423774" y="1416650"/>
              <a:ext cx="1143453" cy="2310850"/>
              <a:chOff x="423774" y="807050"/>
              <a:chExt cx="1143453" cy="2310850"/>
            </a:xfrm>
          </p:grpSpPr>
          <p:grpSp>
            <p:nvGrpSpPr>
              <p:cNvPr id="541" name="Google Shape;541;p30"/>
              <p:cNvGrpSpPr/>
              <p:nvPr/>
            </p:nvGrpSpPr>
            <p:grpSpPr>
              <a:xfrm>
                <a:off x="423774" y="1138912"/>
                <a:ext cx="1143453" cy="1740079"/>
                <a:chOff x="185788" y="1894225"/>
                <a:chExt cx="1530113" cy="2276100"/>
              </a:xfrm>
            </p:grpSpPr>
            <p:pic>
              <p:nvPicPr>
                <p:cNvPr id="542" name="Google Shape;542;p30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-16468" l="0" r="-7204" t="0"/>
                <a:stretch/>
              </p:blipFill>
              <p:spPr>
                <a:xfrm>
                  <a:off x="185787" y="1894225"/>
                  <a:ext cx="499000" cy="5421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43" name="Google Shape;543;p30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27934" l="0" r="0" t="23575"/>
                <a:stretch/>
              </p:blipFill>
              <p:spPr>
                <a:xfrm>
                  <a:off x="597925" y="3628225"/>
                  <a:ext cx="1117975" cy="5421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44" name="Google Shape;544;p30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933725" y="2826225"/>
                  <a:ext cx="446400" cy="4464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545" name="Google Shape;545;p30"/>
                <p:cNvCxnSpPr>
                  <a:stCxn id="544" idx="2"/>
                  <a:endCxn id="543" idx="0"/>
                </p:cNvCxnSpPr>
                <p:nvPr/>
              </p:nvCxnSpPr>
              <p:spPr>
                <a:xfrm>
                  <a:off x="1156925" y="3272625"/>
                  <a:ext cx="0" cy="3555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46" name="Google Shape;546;p30"/>
                <p:cNvCxnSpPr>
                  <a:stCxn id="542" idx="2"/>
                  <a:endCxn id="544" idx="0"/>
                </p:cNvCxnSpPr>
                <p:nvPr/>
              </p:nvCxnSpPr>
              <p:spPr>
                <a:xfrm flipH="1" rot="-5400000">
                  <a:off x="601038" y="2270575"/>
                  <a:ext cx="390000" cy="721500"/>
                </a:xfrm>
                <a:prstGeom prst="bentConnector3">
                  <a:avLst>
                    <a:gd fmla="val 49987" name="adj1"/>
                  </a:avLst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47" name="Google Shape;547;p30"/>
                <p:cNvSpPr txBox="1"/>
                <p:nvPr/>
              </p:nvSpPr>
              <p:spPr>
                <a:xfrm>
                  <a:off x="809267" y="1942084"/>
                  <a:ext cx="516600" cy="583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it" sz="1700">
                      <a:latin typeface="Oswald"/>
                      <a:ea typeface="Oswald"/>
                      <a:cs typeface="Oswald"/>
                      <a:sym typeface="Oswald"/>
                    </a:rPr>
                    <a:t>...</a:t>
                  </a:r>
                  <a:endParaRPr b="1"/>
                </a:p>
              </p:txBody>
            </p:sp>
          </p:grpSp>
          <p:sp>
            <p:nvSpPr>
              <p:cNvPr id="548" name="Google Shape;548;p30"/>
              <p:cNvSpPr txBox="1"/>
              <p:nvPr/>
            </p:nvSpPr>
            <p:spPr>
              <a:xfrm>
                <a:off x="849450" y="2779200"/>
                <a:ext cx="6171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Router C</a:t>
                </a:r>
                <a:endParaRPr sz="100"/>
              </a:p>
            </p:txBody>
          </p:sp>
          <p:sp>
            <p:nvSpPr>
              <p:cNvPr id="549" name="Google Shape;549;p30"/>
              <p:cNvSpPr txBox="1"/>
              <p:nvPr/>
            </p:nvSpPr>
            <p:spPr>
              <a:xfrm>
                <a:off x="423775" y="807050"/>
                <a:ext cx="6171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PCE1</a:t>
                </a:r>
                <a:endParaRPr sz="100"/>
              </a:p>
            </p:txBody>
          </p:sp>
        </p:grpSp>
        <p:pic>
          <p:nvPicPr>
            <p:cNvPr id="550" name="Google Shape;550;p30"/>
            <p:cNvPicPr preferRelativeResize="0"/>
            <p:nvPr/>
          </p:nvPicPr>
          <p:blipFill rotWithShape="1">
            <a:blip r:embed="rId3">
              <a:alphaModFix/>
            </a:blip>
            <a:srcRect b="-16468" l="0" r="-7204" t="0"/>
            <a:stretch/>
          </p:blipFill>
          <p:spPr>
            <a:xfrm>
              <a:off x="1498524" y="1748389"/>
              <a:ext cx="372902" cy="41443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51" name="Google Shape;551;p30"/>
            <p:cNvCxnSpPr>
              <a:stCxn id="550" idx="2"/>
              <a:endCxn id="544" idx="0"/>
            </p:cNvCxnSpPr>
            <p:nvPr/>
          </p:nvCxnSpPr>
          <p:spPr>
            <a:xfrm rot="5400000">
              <a:off x="1268125" y="2044175"/>
              <a:ext cx="298200" cy="535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52" name="Google Shape;552;p30"/>
            <p:cNvSpPr txBox="1"/>
            <p:nvPr/>
          </p:nvSpPr>
          <p:spPr>
            <a:xfrm>
              <a:off x="1498531" y="1416652"/>
              <a:ext cx="617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PCE50</a:t>
              </a:r>
              <a:endParaRPr sz="100"/>
            </a:p>
          </p:txBody>
        </p:sp>
      </p:grpSp>
      <p:sp>
        <p:nvSpPr>
          <p:cNvPr id="553" name="Google Shape;553;p30"/>
          <p:cNvSpPr txBox="1"/>
          <p:nvPr/>
        </p:nvSpPr>
        <p:spPr>
          <a:xfrm>
            <a:off x="6687105" y="2523341"/>
            <a:ext cx="42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Oswald"/>
                <a:ea typeface="Oswald"/>
                <a:cs typeface="Oswald"/>
                <a:sym typeface="Oswald"/>
              </a:rPr>
              <a:t>.</a:t>
            </a:r>
            <a:r>
              <a:rPr b="1" lang="it" sz="1000">
                <a:latin typeface="Oswald"/>
                <a:ea typeface="Oswald"/>
                <a:cs typeface="Oswald"/>
                <a:sym typeface="Oswald"/>
              </a:rPr>
              <a:t>1</a:t>
            </a:r>
            <a:endParaRPr b="1" sz="7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54" name="Google Shape;554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98925" y="1822801"/>
            <a:ext cx="385725" cy="3856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5" name="Google Shape;555;p30"/>
          <p:cNvCxnSpPr>
            <a:stCxn id="544" idx="3"/>
            <a:endCxn id="554" idx="1"/>
          </p:cNvCxnSpPr>
          <p:nvPr/>
        </p:nvCxnSpPr>
        <p:spPr>
          <a:xfrm flipH="1" rot="10800000">
            <a:off x="7537252" y="2015762"/>
            <a:ext cx="661800" cy="63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6" name="Google Shape;556;p30"/>
          <p:cNvSpPr txBox="1"/>
          <p:nvPr/>
        </p:nvSpPr>
        <p:spPr>
          <a:xfrm>
            <a:off x="8230373" y="2157052"/>
            <a:ext cx="385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latin typeface="Oswald"/>
                <a:ea typeface="Oswald"/>
                <a:cs typeface="Oswald"/>
                <a:sym typeface="Oswald"/>
              </a:rPr>
              <a:t>AP</a:t>
            </a:r>
            <a:endParaRPr sz="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31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562" name="Google Shape;562;p31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4" name="Google Shape;564;p31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565" name="Google Shape;565;p31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1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1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1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1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1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1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EDIFICI B, C, E</a:t>
                </a:r>
                <a:endParaRPr/>
              </a:p>
            </p:txBody>
          </p:sp>
        </p:grpSp>
        <p:sp>
          <p:nvSpPr>
            <p:cNvPr id="572" name="Google Shape;572;p31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1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HOST</a:t>
              </a:r>
              <a:endParaRPr/>
            </a:p>
          </p:txBody>
        </p:sp>
      </p:grpSp>
      <p:sp>
        <p:nvSpPr>
          <p:cNvPr id="579" name="Google Shape;579;p31"/>
          <p:cNvSpPr txBox="1"/>
          <p:nvPr/>
        </p:nvSpPr>
        <p:spPr>
          <a:xfrm>
            <a:off x="535792" y="801900"/>
            <a:ext cx="271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Configurazione dell’host PCB24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0" name="Google Shape;580;p31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1" name="Google Shape;581;p31"/>
          <p:cNvSpPr txBox="1"/>
          <p:nvPr/>
        </p:nvSpPr>
        <p:spPr>
          <a:xfrm>
            <a:off x="688200" y="1217400"/>
            <a:ext cx="6822600" cy="8451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>
                <a:latin typeface="Roboto Mono"/>
                <a:ea typeface="Roboto Mono"/>
                <a:cs typeface="Roboto Mono"/>
                <a:sym typeface="Roboto Mono"/>
              </a:rPr>
              <a:t>set pcname PCB24</a:t>
            </a:r>
            <a:endParaRPr sz="1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>
                <a:latin typeface="Roboto Mono"/>
                <a:ea typeface="Roboto Mono"/>
                <a:cs typeface="Roboto Mono"/>
                <a:sym typeface="Roboto Mono"/>
              </a:rPr>
              <a:t>ip 192.168.2.24/24 192.168.2.1</a:t>
            </a:r>
            <a:endParaRPr sz="1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Roboto Mono"/>
                <a:ea typeface="Roboto Mono"/>
                <a:cs typeface="Roboto Mono"/>
                <a:sym typeface="Roboto Mono"/>
              </a:rPr>
              <a:t>ip dns 192.168.1.200</a:t>
            </a:r>
            <a:endParaRPr sz="13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2" name="Google Shape;582;p31"/>
          <p:cNvSpPr txBox="1"/>
          <p:nvPr/>
        </p:nvSpPr>
        <p:spPr>
          <a:xfrm>
            <a:off x="688200" y="2524350"/>
            <a:ext cx="6822600" cy="8451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>
                <a:latin typeface="Roboto Mono"/>
                <a:ea typeface="Roboto Mono"/>
                <a:cs typeface="Roboto Mono"/>
                <a:sym typeface="Roboto Mono"/>
              </a:rPr>
              <a:t>set pcname PCC24</a:t>
            </a:r>
            <a:endParaRPr sz="1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>
                <a:latin typeface="Roboto Mono"/>
                <a:ea typeface="Roboto Mono"/>
                <a:cs typeface="Roboto Mono"/>
                <a:sym typeface="Roboto Mono"/>
              </a:rPr>
              <a:t>ip 192.168.3.24/24 192.168.3.1</a:t>
            </a:r>
            <a:endParaRPr sz="1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Roboto Mono"/>
                <a:ea typeface="Roboto Mono"/>
                <a:cs typeface="Roboto Mono"/>
                <a:sym typeface="Roboto Mono"/>
              </a:rPr>
              <a:t>ip dns 192.168.1.200</a:t>
            </a:r>
            <a:endParaRPr sz="13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3" name="Google Shape;583;p31"/>
          <p:cNvSpPr txBox="1"/>
          <p:nvPr/>
        </p:nvSpPr>
        <p:spPr>
          <a:xfrm>
            <a:off x="688200" y="3912600"/>
            <a:ext cx="3317700" cy="8451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>
                <a:latin typeface="Roboto Mono"/>
                <a:ea typeface="Roboto Mono"/>
                <a:cs typeface="Roboto Mono"/>
                <a:sym typeface="Roboto Mono"/>
              </a:rPr>
              <a:t>set pcname PCE24</a:t>
            </a:r>
            <a:endParaRPr sz="1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300">
                <a:latin typeface="Roboto Mono"/>
                <a:ea typeface="Roboto Mono"/>
                <a:cs typeface="Roboto Mono"/>
                <a:sym typeface="Roboto Mono"/>
              </a:rPr>
              <a:t>ip 192.168.5.24/24 192.168.5.1</a:t>
            </a:r>
            <a:endParaRPr sz="1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Roboto Mono"/>
                <a:ea typeface="Roboto Mono"/>
                <a:cs typeface="Roboto Mono"/>
                <a:sym typeface="Roboto Mono"/>
              </a:rPr>
              <a:t>ip dns 192.168.1.200</a:t>
            </a:r>
            <a:endParaRPr sz="13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4" name="Google Shape;584;p31"/>
          <p:cNvSpPr txBox="1"/>
          <p:nvPr/>
        </p:nvSpPr>
        <p:spPr>
          <a:xfrm>
            <a:off x="535792" y="2149500"/>
            <a:ext cx="271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Configurazione dell’host PCC24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5" name="Google Shape;585;p31"/>
          <p:cNvSpPr txBox="1"/>
          <p:nvPr/>
        </p:nvSpPr>
        <p:spPr>
          <a:xfrm>
            <a:off x="535792" y="3497088"/>
            <a:ext cx="271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Configurazione dell’host PCE24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6" name="Google Shape;586;p31"/>
          <p:cNvSpPr txBox="1"/>
          <p:nvPr/>
        </p:nvSpPr>
        <p:spPr>
          <a:xfrm>
            <a:off x="4192950" y="3912600"/>
            <a:ext cx="3317700" cy="831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set pcname PCWIFI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ip dhcp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4"/>
          <p:cNvGrpSpPr/>
          <p:nvPr/>
        </p:nvGrpSpPr>
        <p:grpSpPr>
          <a:xfrm>
            <a:off x="101675" y="80178"/>
            <a:ext cx="8919230" cy="5013873"/>
            <a:chOff x="101675" y="166425"/>
            <a:chExt cx="8392200" cy="4300800"/>
          </a:xfrm>
        </p:grpSpPr>
        <p:sp>
          <p:nvSpPr>
            <p:cNvPr id="91" name="Google Shape;91;p14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DESCRIZIONE DEL PROGETTO</a:t>
              </a:r>
              <a:endParaRPr b="1">
                <a:solidFill>
                  <a:srgbClr val="A71B0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98" name="Google Shape;98;p14"/>
          <p:cNvSpPr txBox="1"/>
          <p:nvPr/>
        </p:nvSpPr>
        <p:spPr>
          <a:xfrm>
            <a:off x="535788" y="616850"/>
            <a:ext cx="8072400" cy="1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La ditta Osvaldo Industry ha deciso di collegare in rete tutti i suoi reparti ed uffici e vi ha contattato per disegnare, installare e gestire l’intera rete. Quest’ultima può essere così schematizzata: 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3">
            <a:alphaModFix/>
          </a:blip>
          <a:srcRect b="32849" l="0" r="0" t="0"/>
          <a:stretch/>
        </p:blipFill>
        <p:spPr>
          <a:xfrm>
            <a:off x="1393963" y="1490800"/>
            <a:ext cx="6356050" cy="320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1" name="Google Shape;591;p32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592" name="Google Shape;592;p32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4" name="Google Shape;594;p32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595" name="Google Shape;595;p32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2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2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2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2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2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2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EDIFICI B e C</a:t>
                </a:r>
                <a:endParaRPr/>
              </a:p>
            </p:txBody>
          </p:sp>
        </p:grpSp>
        <p:sp>
          <p:nvSpPr>
            <p:cNvPr id="602" name="Google Shape;602;p32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ROUTER B e C</a:t>
              </a:r>
              <a:endParaRPr/>
            </a:p>
          </p:txBody>
        </p:sp>
      </p:grpSp>
      <p:sp>
        <p:nvSpPr>
          <p:cNvPr id="609" name="Google Shape;609;p32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10" name="Google Shape;610;p32"/>
          <p:cNvSpPr txBox="1"/>
          <p:nvPr/>
        </p:nvSpPr>
        <p:spPr>
          <a:xfrm>
            <a:off x="681050" y="1321950"/>
            <a:ext cx="3656400" cy="3274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interface FastEthernet0/0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ip address 192.168.2.1 255.255.255.0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interface FastEthernet0/1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ip address 192.168.69.2 255.255.255.252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interface FastEthernet1/0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ip address 192.168.69.5 255.255.255.252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router rip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version 2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network 192.168.2.0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network 192.168.69.0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network 192.168.69.4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end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 domain-lookup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 name-server 192.168.1.200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1" name="Google Shape;611;p32"/>
          <p:cNvSpPr txBox="1"/>
          <p:nvPr/>
        </p:nvSpPr>
        <p:spPr>
          <a:xfrm>
            <a:off x="789917" y="893775"/>
            <a:ext cx="271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Configurazione Router B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12" name="Google Shape;612;p32"/>
          <p:cNvSpPr txBox="1"/>
          <p:nvPr/>
        </p:nvSpPr>
        <p:spPr>
          <a:xfrm>
            <a:off x="4713675" y="1328850"/>
            <a:ext cx="3852600" cy="3274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interface FastEthernet0/0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ip address 192.168.3.1 255.255.255.0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interface FastEthernet0/1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ip address 192.168.69.9 255.255.255.252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interface FastEthernet1/0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ip address 192.168.69.6 255.255.255.252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router rip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version 2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network 192.168.3.0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network 192.168.69.8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 network 192.168.69.4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end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 domain-lookup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 name-server 192.168.1.200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3" name="Google Shape;613;p32"/>
          <p:cNvSpPr txBox="1"/>
          <p:nvPr/>
        </p:nvSpPr>
        <p:spPr>
          <a:xfrm>
            <a:off x="4798067" y="893775"/>
            <a:ext cx="271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Configurazione Router C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8" name="Google Shape;618;p33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619" name="Google Shape;619;p33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1" name="Google Shape;621;p33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622" name="Google Shape;622;p33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33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33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33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33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33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33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EDIFICIO E</a:t>
                </a:r>
                <a:endParaRPr/>
              </a:p>
            </p:txBody>
          </p:sp>
        </p:grpSp>
        <p:sp>
          <p:nvSpPr>
            <p:cNvPr id="629" name="Google Shape;629;p33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ROUTER E</a:t>
              </a:r>
              <a:endParaRPr/>
            </a:p>
          </p:txBody>
        </p:sp>
      </p:grpSp>
      <p:sp>
        <p:nvSpPr>
          <p:cNvPr id="636" name="Google Shape;636;p33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37" name="Google Shape;637;p33"/>
          <p:cNvSpPr txBox="1"/>
          <p:nvPr/>
        </p:nvSpPr>
        <p:spPr>
          <a:xfrm>
            <a:off x="656838" y="790075"/>
            <a:ext cx="8072400" cy="4192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interface FastEthernet0/0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ip address 192.168.5.1 255.255.255.0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interface FastEthernet0/1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ip address 192.168.69.34 255.255.255.252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router rip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version 2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network 192.168.5.0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network 192.168.69.32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end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service dhcp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ip dhcp excluded-address 192.168.5.1 192.168.5.52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ip dhcp pool reteE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network 192.168.5.0 255.255.255.0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defaulf-router 192.168.5.1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dns-server 192.168.1.200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lease 2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exit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ip domain-lookup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ip name-server 192.168.1.200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2" name="Google Shape;642;p34"/>
          <p:cNvGrpSpPr/>
          <p:nvPr/>
        </p:nvGrpSpPr>
        <p:grpSpPr>
          <a:xfrm>
            <a:off x="112388" y="64815"/>
            <a:ext cx="8919230" cy="5013873"/>
            <a:chOff x="112388" y="64815"/>
            <a:chExt cx="8919230" cy="5013873"/>
          </a:xfrm>
        </p:grpSpPr>
        <p:sp>
          <p:nvSpPr>
            <p:cNvPr id="643" name="Google Shape;643;p34"/>
            <p:cNvSpPr/>
            <p:nvPr/>
          </p:nvSpPr>
          <p:spPr>
            <a:xfrm>
              <a:off x="112388" y="64815"/>
              <a:ext cx="8919230" cy="5013873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7957765" y="64815"/>
              <a:ext cx="1073853" cy="287486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>
              <a:off x="8499095" y="136368"/>
              <a:ext cx="138600" cy="1251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8049431" y="201389"/>
              <a:ext cx="157188" cy="14339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8429970" y="177193"/>
              <a:ext cx="138600" cy="1251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8741739" y="69974"/>
              <a:ext cx="275159" cy="287486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112388" y="64815"/>
              <a:ext cx="7856855" cy="287486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EDIFICIO D</a:t>
              </a:r>
              <a:endParaRPr/>
            </a:p>
          </p:txBody>
        </p:sp>
      </p:grpSp>
      <p:sp>
        <p:nvSpPr>
          <p:cNvPr id="650" name="Google Shape;650;p34"/>
          <p:cNvSpPr txBox="1"/>
          <p:nvPr/>
        </p:nvSpPr>
        <p:spPr>
          <a:xfrm>
            <a:off x="3007750" y="958875"/>
            <a:ext cx="54759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L’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Edificio D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è strutturato in 5 piani con 4 stanze ciascuno le quali ospiteranno 5 utenti.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In particolare il 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piano sotterraneo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verrà riservato ai 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Server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presenti nella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 DMZ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Il Router di questo edificio sarà connesso direttamente a quelli dell</a:t>
            </a:r>
            <a:r>
              <a:rPr b="1" lang="it" sz="1700">
                <a:latin typeface="Oswald"/>
                <a:ea typeface="Oswald"/>
                <a:cs typeface="Oswald"/>
                <a:sym typeface="Oswald"/>
              </a:rPr>
              <a:t>’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Edificio A, C e E</a:t>
            </a:r>
            <a:endParaRPr b="1" sz="1700">
              <a:solidFill>
                <a:srgbClr val="528F5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651" name="Google Shape;651;p34"/>
          <p:cNvGrpSpPr/>
          <p:nvPr/>
        </p:nvGrpSpPr>
        <p:grpSpPr>
          <a:xfrm>
            <a:off x="321513" y="958876"/>
            <a:ext cx="2330025" cy="2979564"/>
            <a:chOff x="423774" y="1416650"/>
            <a:chExt cx="1691857" cy="2225050"/>
          </a:xfrm>
        </p:grpSpPr>
        <p:grpSp>
          <p:nvGrpSpPr>
            <p:cNvPr id="652" name="Google Shape;652;p34"/>
            <p:cNvGrpSpPr/>
            <p:nvPr/>
          </p:nvGrpSpPr>
          <p:grpSpPr>
            <a:xfrm>
              <a:off x="423774" y="1416650"/>
              <a:ext cx="1143453" cy="2225050"/>
              <a:chOff x="423774" y="807050"/>
              <a:chExt cx="1143453" cy="2225050"/>
            </a:xfrm>
          </p:grpSpPr>
          <p:grpSp>
            <p:nvGrpSpPr>
              <p:cNvPr id="653" name="Google Shape;653;p34"/>
              <p:cNvGrpSpPr/>
              <p:nvPr/>
            </p:nvGrpSpPr>
            <p:grpSpPr>
              <a:xfrm>
                <a:off x="423774" y="1138912"/>
                <a:ext cx="1143453" cy="1740079"/>
                <a:chOff x="185788" y="1894225"/>
                <a:chExt cx="1530113" cy="2276100"/>
              </a:xfrm>
            </p:grpSpPr>
            <p:pic>
              <p:nvPicPr>
                <p:cNvPr id="654" name="Google Shape;654;p34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-16468" l="0" r="-7204" t="0"/>
                <a:stretch/>
              </p:blipFill>
              <p:spPr>
                <a:xfrm>
                  <a:off x="185787" y="1894225"/>
                  <a:ext cx="499000" cy="5421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655" name="Google Shape;655;p34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27934" l="0" r="0" t="23575"/>
                <a:stretch/>
              </p:blipFill>
              <p:spPr>
                <a:xfrm>
                  <a:off x="597925" y="3628225"/>
                  <a:ext cx="1117975" cy="5421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656" name="Google Shape;656;p34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933725" y="2826225"/>
                  <a:ext cx="446400" cy="4464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657" name="Google Shape;657;p34"/>
                <p:cNvCxnSpPr>
                  <a:stCxn id="656" idx="2"/>
                  <a:endCxn id="655" idx="0"/>
                </p:cNvCxnSpPr>
                <p:nvPr/>
              </p:nvCxnSpPr>
              <p:spPr>
                <a:xfrm>
                  <a:off x="1156925" y="3272625"/>
                  <a:ext cx="0" cy="3555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58" name="Google Shape;658;p34"/>
                <p:cNvCxnSpPr>
                  <a:stCxn id="654" idx="2"/>
                  <a:endCxn id="656" idx="0"/>
                </p:cNvCxnSpPr>
                <p:nvPr/>
              </p:nvCxnSpPr>
              <p:spPr>
                <a:xfrm flipH="1" rot="-5400000">
                  <a:off x="601038" y="2270575"/>
                  <a:ext cx="390000" cy="721500"/>
                </a:xfrm>
                <a:prstGeom prst="bentConnector3">
                  <a:avLst>
                    <a:gd fmla="val 49987" name="adj1"/>
                  </a:avLst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659" name="Google Shape;659;p34"/>
                <p:cNvSpPr txBox="1"/>
                <p:nvPr/>
              </p:nvSpPr>
              <p:spPr>
                <a:xfrm>
                  <a:off x="809267" y="1942084"/>
                  <a:ext cx="516600" cy="435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it" sz="1700">
                      <a:latin typeface="Oswald"/>
                      <a:ea typeface="Oswald"/>
                      <a:cs typeface="Oswald"/>
                      <a:sym typeface="Oswald"/>
                    </a:rPr>
                    <a:t>...</a:t>
                  </a:r>
                  <a:endParaRPr b="1"/>
                </a:p>
              </p:txBody>
            </p:sp>
          </p:grpSp>
          <p:sp>
            <p:nvSpPr>
              <p:cNvPr id="660" name="Google Shape;660;p34"/>
              <p:cNvSpPr txBox="1"/>
              <p:nvPr/>
            </p:nvSpPr>
            <p:spPr>
              <a:xfrm>
                <a:off x="849450" y="2779200"/>
                <a:ext cx="617100" cy="25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Router D</a:t>
                </a:r>
                <a:endParaRPr sz="100"/>
              </a:p>
            </p:txBody>
          </p:sp>
          <p:sp>
            <p:nvSpPr>
              <p:cNvPr id="661" name="Google Shape;661;p34"/>
              <p:cNvSpPr txBox="1"/>
              <p:nvPr/>
            </p:nvSpPr>
            <p:spPr>
              <a:xfrm>
                <a:off x="423775" y="807050"/>
                <a:ext cx="617100" cy="25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PCD1</a:t>
                </a:r>
                <a:endParaRPr sz="100"/>
              </a:p>
            </p:txBody>
          </p:sp>
        </p:grpSp>
        <p:pic>
          <p:nvPicPr>
            <p:cNvPr id="662" name="Google Shape;662;p34"/>
            <p:cNvPicPr preferRelativeResize="0"/>
            <p:nvPr/>
          </p:nvPicPr>
          <p:blipFill rotWithShape="1">
            <a:blip r:embed="rId3">
              <a:alphaModFix/>
            </a:blip>
            <a:srcRect b="-16468" l="0" r="-7204" t="0"/>
            <a:stretch/>
          </p:blipFill>
          <p:spPr>
            <a:xfrm>
              <a:off x="1498524" y="1748389"/>
              <a:ext cx="372902" cy="41443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663" name="Google Shape;663;p34"/>
            <p:cNvCxnSpPr>
              <a:stCxn id="662" idx="2"/>
              <a:endCxn id="656" idx="0"/>
            </p:cNvCxnSpPr>
            <p:nvPr/>
          </p:nvCxnSpPr>
          <p:spPr>
            <a:xfrm rot="5400000">
              <a:off x="1268125" y="2044175"/>
              <a:ext cx="298200" cy="535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4" name="Google Shape;664;p34"/>
            <p:cNvSpPr txBox="1"/>
            <p:nvPr/>
          </p:nvSpPr>
          <p:spPr>
            <a:xfrm>
              <a:off x="1498531" y="1416652"/>
              <a:ext cx="617100" cy="25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PCD150</a:t>
              </a:r>
              <a:endParaRPr sz="100"/>
            </a:p>
          </p:txBody>
        </p:sp>
      </p:grpSp>
      <p:sp>
        <p:nvSpPr>
          <p:cNvPr id="665" name="Google Shape;665;p34"/>
          <p:cNvSpPr txBox="1"/>
          <p:nvPr/>
        </p:nvSpPr>
        <p:spPr>
          <a:xfrm>
            <a:off x="652950" y="415600"/>
            <a:ext cx="1607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latin typeface="Oswald"/>
                <a:ea typeface="Oswald"/>
                <a:cs typeface="Oswald"/>
                <a:sym typeface="Oswald"/>
              </a:rPr>
              <a:t>192.168.4.0 /24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" name="Google Shape;670;p35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671" name="Google Shape;671;p35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3" name="Google Shape;673;p35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674" name="Google Shape;674;p35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35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5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5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5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5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5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EDIFICIO D</a:t>
                </a:r>
                <a:endParaRPr/>
              </a:p>
            </p:txBody>
          </p:sp>
        </p:grpSp>
        <p:sp>
          <p:nvSpPr>
            <p:cNvPr id="681" name="Google Shape;681;p35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HOST</a:t>
              </a:r>
              <a:endParaRPr/>
            </a:p>
          </p:txBody>
        </p:sp>
      </p:grpSp>
      <p:sp>
        <p:nvSpPr>
          <p:cNvPr id="688" name="Google Shape;688;p35"/>
          <p:cNvSpPr txBox="1"/>
          <p:nvPr/>
        </p:nvSpPr>
        <p:spPr>
          <a:xfrm>
            <a:off x="535813" y="947125"/>
            <a:ext cx="80724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Configurazione dell’host PCD24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89" name="Google Shape;689;p35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90" name="Google Shape;690;p35"/>
          <p:cNvSpPr txBox="1"/>
          <p:nvPr/>
        </p:nvSpPr>
        <p:spPr>
          <a:xfrm>
            <a:off x="535800" y="1767900"/>
            <a:ext cx="8072400" cy="9696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700">
                <a:latin typeface="Roboto Mono"/>
                <a:ea typeface="Roboto Mono"/>
                <a:cs typeface="Roboto Mono"/>
                <a:sym typeface="Roboto Mono"/>
              </a:rPr>
              <a:t>set pcname PCD24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700">
                <a:latin typeface="Roboto Mono"/>
                <a:ea typeface="Roboto Mono"/>
                <a:cs typeface="Roboto Mono"/>
                <a:sym typeface="Roboto Mono"/>
              </a:rPr>
              <a:t>ip 192.168.4.24/24 192.168.4.1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Roboto Mono"/>
                <a:ea typeface="Roboto Mono"/>
                <a:cs typeface="Roboto Mono"/>
                <a:sym typeface="Roboto Mono"/>
              </a:rPr>
              <a:t>ip dns 192.168.1.200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5" name="Google Shape;695;p36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696" name="Google Shape;696;p36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6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8" name="Google Shape;698;p36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699" name="Google Shape;699;p36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6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6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6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6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6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6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EDIFICIO D</a:t>
                </a:r>
                <a:endParaRPr/>
              </a:p>
            </p:txBody>
          </p:sp>
        </p:grpSp>
        <p:sp>
          <p:nvSpPr>
            <p:cNvPr id="706" name="Google Shape;706;p36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6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6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6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6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6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6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ROUTER</a:t>
              </a:r>
              <a:endParaRPr/>
            </a:p>
          </p:txBody>
        </p:sp>
      </p:grpSp>
      <p:sp>
        <p:nvSpPr>
          <p:cNvPr id="713" name="Google Shape;713;p36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14" name="Google Shape;714;p36"/>
          <p:cNvSpPr txBox="1"/>
          <p:nvPr/>
        </p:nvSpPr>
        <p:spPr>
          <a:xfrm>
            <a:off x="656838" y="935300"/>
            <a:ext cx="8072400" cy="3768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interface FastEthernet0/0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ip address 192.168.4.1 255.255.255.0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interface FastEthernet0/1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ip address 192.168.69.10 255.255.255.252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interface FastEthernet1/0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ip address 192.168.69.18 255.255.255.252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interface FastEthernet1/1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ip address 192.168.69.33 255.255.255.252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router rip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version 2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network 192.168.4.0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network 192.168.69.8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network 192.168.69.32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 network 192.168.69.16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end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ip domain-lookup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ip name-server 192.168.1.200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9" name="Google Shape;719;p37"/>
          <p:cNvGrpSpPr/>
          <p:nvPr/>
        </p:nvGrpSpPr>
        <p:grpSpPr>
          <a:xfrm>
            <a:off x="90586" y="100515"/>
            <a:ext cx="8962817" cy="4942470"/>
            <a:chOff x="101675" y="80175"/>
            <a:chExt cx="8666425" cy="4642125"/>
          </a:xfrm>
        </p:grpSpPr>
        <p:sp>
          <p:nvSpPr>
            <p:cNvPr id="720" name="Google Shape;720;p37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7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2" name="Google Shape;722;p37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723" name="Google Shape;723;p37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7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7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7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37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37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37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EDIFICIO D</a:t>
                </a:r>
                <a:endParaRPr/>
              </a:p>
            </p:txBody>
          </p:sp>
        </p:grpSp>
        <p:sp>
          <p:nvSpPr>
            <p:cNvPr id="730" name="Google Shape;730;p37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7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7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7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7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7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7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DMZ</a:t>
              </a:r>
              <a:endParaRPr/>
            </a:p>
          </p:txBody>
        </p:sp>
      </p:grpSp>
      <p:sp>
        <p:nvSpPr>
          <p:cNvPr id="737" name="Google Shape;737;p37"/>
          <p:cNvSpPr txBox="1"/>
          <p:nvPr/>
        </p:nvSpPr>
        <p:spPr>
          <a:xfrm>
            <a:off x="3813325" y="1605725"/>
            <a:ext cx="5057700" cy="1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La 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De-Militarized Zone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conterrà tutti i server accessibili solo dall’esterno.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Una struttura di questo tipo viene realizzata inserendo due 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Firewall-Router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uno esterno ed uno interno.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38" name="Google Shape;73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404" y="3012237"/>
            <a:ext cx="258100" cy="258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9" name="Google Shape;739;p37"/>
          <p:cNvGrpSpPr/>
          <p:nvPr/>
        </p:nvGrpSpPr>
        <p:grpSpPr>
          <a:xfrm>
            <a:off x="535788" y="796600"/>
            <a:ext cx="8072400" cy="3121991"/>
            <a:chOff x="535788" y="796600"/>
            <a:chExt cx="8072400" cy="3121991"/>
          </a:xfrm>
        </p:grpSpPr>
        <p:sp>
          <p:nvSpPr>
            <p:cNvPr id="740" name="Google Shape;740;p37"/>
            <p:cNvSpPr txBox="1"/>
            <p:nvPr/>
          </p:nvSpPr>
          <p:spPr>
            <a:xfrm>
              <a:off x="535788" y="2318675"/>
              <a:ext cx="807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741" name="Google Shape;741;p37"/>
            <p:cNvCxnSpPr>
              <a:stCxn id="742" idx="0"/>
              <a:endCxn id="743" idx="2"/>
            </p:cNvCxnSpPr>
            <p:nvPr/>
          </p:nvCxnSpPr>
          <p:spPr>
            <a:xfrm rot="-5400000">
              <a:off x="2237005" y="1765601"/>
              <a:ext cx="293700" cy="1024500"/>
            </a:xfrm>
            <a:prstGeom prst="bentConnector3">
              <a:avLst>
                <a:gd fmla="val 50017" name="adj1"/>
              </a:avLst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44" name="Google Shape;744;p37"/>
            <p:cNvSpPr txBox="1"/>
            <p:nvPr/>
          </p:nvSpPr>
          <p:spPr>
            <a:xfrm>
              <a:off x="2661038" y="1324950"/>
              <a:ext cx="617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Mail</a:t>
              </a:r>
              <a:endParaRPr sz="1000">
                <a:latin typeface="Oswald"/>
                <a:ea typeface="Oswald"/>
                <a:cs typeface="Oswald"/>
                <a:sym typeface="Oswald"/>
              </a:endParaRPr>
            </a:p>
          </p:txBody>
        </p:sp>
        <p:grpSp>
          <p:nvGrpSpPr>
            <p:cNvPr id="745" name="Google Shape;745;p37"/>
            <p:cNvGrpSpPr/>
            <p:nvPr/>
          </p:nvGrpSpPr>
          <p:grpSpPr>
            <a:xfrm>
              <a:off x="631263" y="1324950"/>
              <a:ext cx="2024225" cy="2387650"/>
              <a:chOff x="256313" y="730275"/>
              <a:chExt cx="2024225" cy="2387650"/>
            </a:xfrm>
          </p:grpSpPr>
          <p:grpSp>
            <p:nvGrpSpPr>
              <p:cNvPr id="746" name="Google Shape;746;p37"/>
              <p:cNvGrpSpPr/>
              <p:nvPr/>
            </p:nvGrpSpPr>
            <p:grpSpPr>
              <a:xfrm>
                <a:off x="329689" y="1068977"/>
                <a:ext cx="1840763" cy="1810089"/>
                <a:chOff x="59888" y="1802747"/>
                <a:chExt cx="2463218" cy="2367676"/>
              </a:xfrm>
            </p:grpSpPr>
            <p:pic>
              <p:nvPicPr>
                <p:cNvPr id="747" name="Google Shape;747;p37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27934" l="0" r="0" t="23575"/>
                <a:stretch/>
              </p:blipFill>
              <p:spPr>
                <a:xfrm>
                  <a:off x="59888" y="3628323"/>
                  <a:ext cx="1117975" cy="5421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742" name="Google Shape;742;p3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1398264" y="2798233"/>
                  <a:ext cx="446400" cy="4464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748" name="Google Shape;748;p37"/>
                <p:cNvCxnSpPr>
                  <a:stCxn id="742" idx="2"/>
                  <a:endCxn id="747" idx="0"/>
                </p:cNvCxnSpPr>
                <p:nvPr/>
              </p:nvCxnSpPr>
              <p:spPr>
                <a:xfrm flipH="1">
                  <a:off x="618864" y="3244633"/>
                  <a:ext cx="1002600" cy="383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pic>
              <p:nvPicPr>
                <p:cNvPr id="749" name="Google Shape;749;p37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-12739" l="0" r="-16103" t="0"/>
                <a:stretch/>
              </p:blipFill>
              <p:spPr>
                <a:xfrm>
                  <a:off x="1013128" y="1803443"/>
                  <a:ext cx="629375" cy="61117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750" name="Google Shape;750;p37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-12739" l="0" r="-16103" t="0"/>
                <a:stretch/>
              </p:blipFill>
              <p:spPr>
                <a:xfrm>
                  <a:off x="59896" y="1802747"/>
                  <a:ext cx="629375" cy="61117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751" name="Google Shape;751;p37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-12739" l="0" r="-16103" t="0"/>
                <a:stretch/>
              </p:blipFill>
              <p:spPr>
                <a:xfrm>
                  <a:off x="1893731" y="1802756"/>
                  <a:ext cx="629375" cy="61117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752" name="Google Shape;752;p37"/>
                <p:cNvCxnSpPr>
                  <a:stCxn id="742" idx="0"/>
                  <a:endCxn id="750" idx="2"/>
                </p:cNvCxnSpPr>
                <p:nvPr/>
              </p:nvCxnSpPr>
              <p:spPr>
                <a:xfrm flipH="1" rot="5400000">
                  <a:off x="805914" y="1982683"/>
                  <a:ext cx="384300" cy="1246800"/>
                </a:xfrm>
                <a:prstGeom prst="bentConnector3">
                  <a:avLst>
                    <a:gd fmla="val 50001" name="adj1"/>
                  </a:avLst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3" name="Google Shape;753;p37"/>
                <p:cNvCxnSpPr>
                  <a:stCxn id="742" idx="0"/>
                  <a:endCxn id="749" idx="2"/>
                </p:cNvCxnSpPr>
                <p:nvPr/>
              </p:nvCxnSpPr>
              <p:spPr>
                <a:xfrm flipH="1" rot="5400000">
                  <a:off x="1282764" y="2459533"/>
                  <a:ext cx="383700" cy="293700"/>
                </a:xfrm>
                <a:prstGeom prst="bentConnector3">
                  <a:avLst>
                    <a:gd fmla="val 49989" name="adj1"/>
                  </a:avLst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4" name="Google Shape;754;p37"/>
                <p:cNvCxnSpPr>
                  <a:stCxn id="742" idx="0"/>
                  <a:endCxn id="751" idx="2"/>
                </p:cNvCxnSpPr>
                <p:nvPr/>
              </p:nvCxnSpPr>
              <p:spPr>
                <a:xfrm rot="-5400000">
                  <a:off x="1722864" y="2312533"/>
                  <a:ext cx="384300" cy="5871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755" name="Google Shape;755;p37"/>
              <p:cNvSpPr txBox="1"/>
              <p:nvPr/>
            </p:nvSpPr>
            <p:spPr>
              <a:xfrm>
                <a:off x="968663" y="730275"/>
                <a:ext cx="6171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WWW</a:t>
                </a:r>
                <a:endParaRPr sz="1000">
                  <a:latin typeface="Oswald"/>
                  <a:ea typeface="Oswald"/>
                  <a:cs typeface="Oswald"/>
                  <a:sym typeface="Oswald"/>
                </a:endParaRPr>
              </a:p>
            </p:txBody>
          </p:sp>
          <p:sp>
            <p:nvSpPr>
              <p:cNvPr id="756" name="Google Shape;756;p37"/>
              <p:cNvSpPr txBox="1"/>
              <p:nvPr/>
            </p:nvSpPr>
            <p:spPr>
              <a:xfrm>
                <a:off x="351575" y="2779225"/>
                <a:ext cx="7491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Firewall IN</a:t>
                </a:r>
                <a:endParaRPr sz="100"/>
              </a:p>
            </p:txBody>
          </p:sp>
          <p:sp>
            <p:nvSpPr>
              <p:cNvPr id="757" name="Google Shape;757;p37"/>
              <p:cNvSpPr txBox="1"/>
              <p:nvPr/>
            </p:nvSpPr>
            <p:spPr>
              <a:xfrm>
                <a:off x="256313" y="730275"/>
                <a:ext cx="6171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DNS1</a:t>
                </a:r>
                <a:endParaRPr sz="1000">
                  <a:latin typeface="Oswald"/>
                  <a:ea typeface="Oswald"/>
                  <a:cs typeface="Oswald"/>
                  <a:sym typeface="Oswald"/>
                </a:endParaRPr>
              </a:p>
            </p:txBody>
          </p:sp>
          <p:sp>
            <p:nvSpPr>
              <p:cNvPr id="758" name="Google Shape;758;p37"/>
              <p:cNvSpPr txBox="1"/>
              <p:nvPr/>
            </p:nvSpPr>
            <p:spPr>
              <a:xfrm>
                <a:off x="1663438" y="730275"/>
                <a:ext cx="6171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Oswald"/>
                    <a:ea typeface="Oswald"/>
                    <a:cs typeface="Oswald"/>
                    <a:sym typeface="Oswald"/>
                  </a:rPr>
                  <a:t>Proxy</a:t>
                </a:r>
                <a:endParaRPr sz="1000">
                  <a:latin typeface="Oswald"/>
                  <a:ea typeface="Oswald"/>
                  <a:cs typeface="Oswald"/>
                  <a:sym typeface="Oswald"/>
                </a:endParaRPr>
              </a:p>
            </p:txBody>
          </p:sp>
        </p:grpSp>
        <p:pic>
          <p:nvPicPr>
            <p:cNvPr id="743" name="Google Shape;743;p37"/>
            <p:cNvPicPr preferRelativeResize="0"/>
            <p:nvPr/>
          </p:nvPicPr>
          <p:blipFill rotWithShape="1">
            <a:blip r:embed="rId6">
              <a:alphaModFix/>
            </a:blip>
            <a:srcRect b="-12739" l="0" r="-16103" t="0"/>
            <a:stretch/>
          </p:blipFill>
          <p:spPr>
            <a:xfrm>
              <a:off x="2661058" y="1663659"/>
              <a:ext cx="470332" cy="4672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9" name="Google Shape;759;p37"/>
            <p:cNvPicPr preferRelativeResize="0"/>
            <p:nvPr/>
          </p:nvPicPr>
          <p:blipFill rotWithShape="1">
            <a:blip r:embed="rId4">
              <a:alphaModFix/>
            </a:blip>
            <a:srcRect b="27934" l="0" r="0" t="23575"/>
            <a:stretch/>
          </p:blipFill>
          <p:spPr>
            <a:xfrm>
              <a:off x="2189814" y="3059305"/>
              <a:ext cx="835462" cy="4144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0" name="Google Shape;760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30000" y="2997613"/>
              <a:ext cx="258100" cy="258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1" name="Google Shape;761;p37"/>
            <p:cNvSpPr txBox="1"/>
            <p:nvPr/>
          </p:nvSpPr>
          <p:spPr>
            <a:xfrm>
              <a:off x="2250525" y="3373900"/>
              <a:ext cx="9507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Firewall OUT</a:t>
              </a:r>
              <a:endParaRPr sz="100"/>
            </a:p>
          </p:txBody>
        </p:sp>
        <p:cxnSp>
          <p:nvCxnSpPr>
            <p:cNvPr id="762" name="Google Shape;762;p37"/>
            <p:cNvCxnSpPr>
              <a:stCxn id="742" idx="2"/>
              <a:endCxn id="759" idx="0"/>
            </p:cNvCxnSpPr>
            <p:nvPr/>
          </p:nvCxnSpPr>
          <p:spPr>
            <a:xfrm>
              <a:off x="1871605" y="2765974"/>
              <a:ext cx="735900" cy="2934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63" name="Google Shape;763;p37"/>
            <p:cNvSpPr txBox="1"/>
            <p:nvPr/>
          </p:nvSpPr>
          <p:spPr>
            <a:xfrm>
              <a:off x="1064075" y="796600"/>
              <a:ext cx="17859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700">
                  <a:latin typeface="Oswald"/>
                  <a:ea typeface="Oswald"/>
                  <a:cs typeface="Oswald"/>
                  <a:sym typeface="Oswald"/>
                </a:rPr>
                <a:t>192.168.35.0 /24</a:t>
              </a:r>
              <a:endParaRPr b="1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764" name="Google Shape;764;p37"/>
            <p:cNvSpPr txBox="1"/>
            <p:nvPr/>
          </p:nvSpPr>
          <p:spPr>
            <a:xfrm>
              <a:off x="683255" y="1141491"/>
              <a:ext cx="4296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.</a:t>
              </a:r>
              <a:r>
                <a:rPr b="1" lang="it" sz="1000">
                  <a:latin typeface="Oswald"/>
                  <a:ea typeface="Oswald"/>
                  <a:cs typeface="Oswald"/>
                  <a:sym typeface="Oswald"/>
                </a:rPr>
                <a:t>10</a:t>
              </a:r>
              <a:endParaRPr b="1" sz="7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765" name="Google Shape;765;p37"/>
            <p:cNvSpPr txBox="1"/>
            <p:nvPr/>
          </p:nvSpPr>
          <p:spPr>
            <a:xfrm>
              <a:off x="2054855" y="1141491"/>
              <a:ext cx="4296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.</a:t>
              </a:r>
              <a:r>
                <a:rPr b="1" lang="it" sz="1000">
                  <a:latin typeface="Oswald"/>
                  <a:ea typeface="Oswald"/>
                  <a:cs typeface="Oswald"/>
                  <a:sym typeface="Oswald"/>
                </a:rPr>
                <a:t>14</a:t>
              </a:r>
              <a:endParaRPr b="1" sz="7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766" name="Google Shape;766;p37"/>
            <p:cNvSpPr txBox="1"/>
            <p:nvPr/>
          </p:nvSpPr>
          <p:spPr>
            <a:xfrm>
              <a:off x="2664455" y="1141491"/>
              <a:ext cx="4296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.</a:t>
              </a:r>
              <a:r>
                <a:rPr b="1" lang="it" sz="1000">
                  <a:latin typeface="Oswald"/>
                  <a:ea typeface="Oswald"/>
                  <a:cs typeface="Oswald"/>
                  <a:sym typeface="Oswald"/>
                </a:rPr>
                <a:t>11</a:t>
              </a:r>
              <a:endParaRPr b="1" sz="7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767" name="Google Shape;767;p37"/>
            <p:cNvSpPr txBox="1"/>
            <p:nvPr/>
          </p:nvSpPr>
          <p:spPr>
            <a:xfrm>
              <a:off x="1369055" y="1141491"/>
              <a:ext cx="4296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.</a:t>
              </a:r>
              <a:r>
                <a:rPr b="1" lang="it" sz="1000">
                  <a:latin typeface="Oswald"/>
                  <a:ea typeface="Oswald"/>
                  <a:cs typeface="Oswald"/>
                  <a:sym typeface="Oswald"/>
                </a:rPr>
                <a:t>12</a:t>
              </a:r>
              <a:endParaRPr b="1" sz="7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768" name="Google Shape;768;p37"/>
            <p:cNvSpPr txBox="1"/>
            <p:nvPr/>
          </p:nvSpPr>
          <p:spPr>
            <a:xfrm>
              <a:off x="911855" y="3579891"/>
              <a:ext cx="4296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.</a:t>
              </a:r>
              <a:r>
                <a:rPr b="1" lang="it" sz="1000">
                  <a:latin typeface="Oswald"/>
                  <a:ea typeface="Oswald"/>
                  <a:cs typeface="Oswald"/>
                  <a:sym typeface="Oswald"/>
                </a:rPr>
                <a:t>2</a:t>
              </a:r>
              <a:endParaRPr b="1" sz="7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769" name="Google Shape;769;p37"/>
            <p:cNvSpPr txBox="1"/>
            <p:nvPr/>
          </p:nvSpPr>
          <p:spPr>
            <a:xfrm>
              <a:off x="2512055" y="3579891"/>
              <a:ext cx="4296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latin typeface="Oswald"/>
                  <a:ea typeface="Oswald"/>
                  <a:cs typeface="Oswald"/>
                  <a:sym typeface="Oswald"/>
                </a:rPr>
                <a:t>.</a:t>
              </a:r>
              <a:r>
                <a:rPr b="1" lang="it" sz="1000">
                  <a:latin typeface="Oswald"/>
                  <a:ea typeface="Oswald"/>
                  <a:cs typeface="Oswald"/>
                  <a:sym typeface="Oswald"/>
                </a:rPr>
                <a:t>1</a:t>
              </a:r>
              <a:endParaRPr b="1" sz="700"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oogle Shape;774;p38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775" name="Google Shape;775;p38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7" name="Google Shape;777;p38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778" name="Google Shape;778;p38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8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8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8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8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8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8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DMZ</a:t>
                </a:r>
                <a:endParaRPr/>
              </a:p>
            </p:txBody>
          </p:sp>
        </p:grpSp>
        <p:sp>
          <p:nvSpPr>
            <p:cNvPr id="785" name="Google Shape;785;p38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SERVER</a:t>
              </a:r>
              <a:endParaRPr/>
            </a:p>
          </p:txBody>
        </p:sp>
      </p:grpSp>
      <p:sp>
        <p:nvSpPr>
          <p:cNvPr id="792" name="Google Shape;792;p38"/>
          <p:cNvSpPr txBox="1"/>
          <p:nvPr/>
        </p:nvSpPr>
        <p:spPr>
          <a:xfrm>
            <a:off x="603738" y="733225"/>
            <a:ext cx="807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Configurazione Server DNS1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3" name="Google Shape;793;p38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4" name="Google Shape;794;p38"/>
          <p:cNvSpPr txBox="1"/>
          <p:nvPr/>
        </p:nvSpPr>
        <p:spPr>
          <a:xfrm>
            <a:off x="603750" y="1108000"/>
            <a:ext cx="8072400" cy="523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set pcname DNS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 192.168.35.10/24 192.168.35.1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5" name="Google Shape;795;p38"/>
          <p:cNvSpPr txBox="1"/>
          <p:nvPr/>
        </p:nvSpPr>
        <p:spPr>
          <a:xfrm>
            <a:off x="603750" y="2028913"/>
            <a:ext cx="8072400" cy="6927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set pcname mail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 192.168.35.11/24 192.168.35.1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 dns 192.168.35.10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6" name="Google Shape;796;p38"/>
          <p:cNvSpPr txBox="1"/>
          <p:nvPr/>
        </p:nvSpPr>
        <p:spPr>
          <a:xfrm>
            <a:off x="603738" y="1631200"/>
            <a:ext cx="807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Configurazione Server Mail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7" name="Google Shape;797;p38"/>
          <p:cNvSpPr txBox="1"/>
          <p:nvPr/>
        </p:nvSpPr>
        <p:spPr>
          <a:xfrm>
            <a:off x="603738" y="2721625"/>
            <a:ext cx="807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Configurazione Server Proxy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8" name="Google Shape;798;p38"/>
          <p:cNvSpPr txBox="1"/>
          <p:nvPr/>
        </p:nvSpPr>
        <p:spPr>
          <a:xfrm>
            <a:off x="603750" y="3119350"/>
            <a:ext cx="8072400" cy="6927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set pcname proxy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 192.168.35.14/24 192.168.35.1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 dns 192.168.35.10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9" name="Google Shape;799;p38"/>
          <p:cNvSpPr txBox="1"/>
          <p:nvPr/>
        </p:nvSpPr>
        <p:spPr>
          <a:xfrm>
            <a:off x="603750" y="4209775"/>
            <a:ext cx="8072400" cy="6927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set pcname www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 192.168.35.12/24 192.168.35.1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 dns 192.168.35.10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0" name="Google Shape;800;p38"/>
          <p:cNvSpPr txBox="1"/>
          <p:nvPr/>
        </p:nvSpPr>
        <p:spPr>
          <a:xfrm>
            <a:off x="603738" y="3763375"/>
            <a:ext cx="807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Configurazione Server Web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39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806" name="Google Shape;806;p39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8" name="Google Shape;808;p39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809" name="Google Shape;809;p39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9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9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9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9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9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9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DMZ</a:t>
                </a:r>
                <a:endParaRPr/>
              </a:p>
            </p:txBody>
          </p:sp>
        </p:grpSp>
        <p:sp>
          <p:nvSpPr>
            <p:cNvPr id="816" name="Google Shape;816;p39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ROUTER</a:t>
              </a:r>
              <a:endParaRPr/>
            </a:p>
          </p:txBody>
        </p:sp>
      </p:grpSp>
      <p:sp>
        <p:nvSpPr>
          <p:cNvPr id="823" name="Google Shape;823;p39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824" name="Google Shape;824;p39"/>
          <p:cNvGrpSpPr/>
          <p:nvPr/>
        </p:nvGrpSpPr>
        <p:grpSpPr>
          <a:xfrm>
            <a:off x="693150" y="1147950"/>
            <a:ext cx="7915050" cy="3434600"/>
            <a:chOff x="693150" y="1147950"/>
            <a:chExt cx="7915050" cy="3434600"/>
          </a:xfrm>
        </p:grpSpPr>
        <p:sp>
          <p:nvSpPr>
            <p:cNvPr id="825" name="Google Shape;825;p39"/>
            <p:cNvSpPr txBox="1"/>
            <p:nvPr/>
          </p:nvSpPr>
          <p:spPr>
            <a:xfrm>
              <a:off x="693150" y="1697150"/>
              <a:ext cx="3656400" cy="28854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interface FastEthernet0/0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 ip address 192.168.35.2 255.255.255.0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interface FastEthernet0/1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 ip address 192.168.69.65 255.255.255.252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router rip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 version 2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 network 192.168.35.0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 network 192.168.69.64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end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ip domain-lookup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ip name-server 192.168.1.200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826" name="Google Shape;826;p39"/>
            <p:cNvSpPr txBox="1"/>
            <p:nvPr/>
          </p:nvSpPr>
          <p:spPr>
            <a:xfrm>
              <a:off x="789917" y="1147950"/>
              <a:ext cx="27198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Configurazione Firewall In</a:t>
              </a:r>
              <a:endParaRPr sz="15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827" name="Google Shape;827;p39"/>
            <p:cNvSpPr txBox="1"/>
            <p:nvPr/>
          </p:nvSpPr>
          <p:spPr>
            <a:xfrm>
              <a:off x="4755600" y="1697150"/>
              <a:ext cx="3852600" cy="28854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interface FastEthernet0/0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 ip address 192.168.35.1 255.255.255.0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interface FastEthernet0/1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 ip address dhcp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router rip 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 version 2 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 network 192.168.35.0 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 network 0.0.0.0 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 default-information originate 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end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ip domain-lookup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ip name-server 192.168.35.10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828" name="Google Shape;828;p39"/>
            <p:cNvSpPr txBox="1"/>
            <p:nvPr/>
          </p:nvSpPr>
          <p:spPr>
            <a:xfrm>
              <a:off x="4834392" y="1147950"/>
              <a:ext cx="27198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Configurazione Firewall Out</a:t>
              </a:r>
              <a:endParaRPr sz="1500"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3" name="Google Shape;833;p40"/>
          <p:cNvGrpSpPr/>
          <p:nvPr/>
        </p:nvGrpSpPr>
        <p:grpSpPr>
          <a:xfrm>
            <a:off x="101675" y="80178"/>
            <a:ext cx="8919230" cy="5013873"/>
            <a:chOff x="101675" y="166425"/>
            <a:chExt cx="8392200" cy="4300800"/>
          </a:xfrm>
        </p:grpSpPr>
        <p:sp>
          <p:nvSpPr>
            <p:cNvPr id="834" name="Google Shape;834;p40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0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0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0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0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0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0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/>
            </a:p>
          </p:txBody>
        </p:sp>
      </p:grpSp>
      <p:sp>
        <p:nvSpPr>
          <p:cNvPr id="841" name="Google Shape;841;p40"/>
          <p:cNvSpPr txBox="1"/>
          <p:nvPr/>
        </p:nvSpPr>
        <p:spPr>
          <a:xfrm>
            <a:off x="958399" y="1901889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latin typeface="Oswald"/>
                <a:ea typeface="Oswald"/>
                <a:cs typeface="Oswald"/>
                <a:sym typeface="Oswald"/>
              </a:rPr>
              <a:t>CONFIGURAZIONE DNS</a:t>
            </a:r>
            <a:endParaRPr sz="53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2" name="Google Shape;842;p40"/>
          <p:cNvSpPr txBox="1"/>
          <p:nvPr/>
        </p:nvSpPr>
        <p:spPr>
          <a:xfrm>
            <a:off x="1007490" y="1870611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CONFIGURAZIONE DNS</a:t>
            </a:r>
            <a:endParaRPr sz="5300">
              <a:solidFill>
                <a:srgbClr val="A71B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7" name="Google Shape;847;p41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848" name="Google Shape;848;p41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0" name="Google Shape;850;p41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851" name="Google Shape;851;p41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41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41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41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41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41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41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CONFIGURAZIONE DNS </a:t>
                </a:r>
                <a:endParaRPr/>
              </a:p>
            </p:txBody>
          </p:sp>
        </p:grpSp>
        <p:sp>
          <p:nvSpPr>
            <p:cNvPr id="858" name="Google Shape;858;p41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1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DNS INTERNO </a:t>
              </a:r>
              <a:endParaRPr/>
            </a:p>
          </p:txBody>
        </p:sp>
      </p:grpSp>
      <p:sp>
        <p:nvSpPr>
          <p:cNvPr id="865" name="Google Shape;865;p41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6" name="Google Shape;866;p41"/>
          <p:cNvSpPr txBox="1"/>
          <p:nvPr/>
        </p:nvSpPr>
        <p:spPr>
          <a:xfrm>
            <a:off x="535800" y="1539300"/>
            <a:ext cx="8072400" cy="1031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// Master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zone "reteA.osvaldoindustries.it" {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	type master;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	file "/etc/bind/retea.osvaldoindustries.it.db";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7" name="Google Shape;867;p41"/>
          <p:cNvSpPr txBox="1"/>
          <p:nvPr/>
        </p:nvSpPr>
        <p:spPr>
          <a:xfrm>
            <a:off x="488175" y="753125"/>
            <a:ext cx="79995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Il DNS Interno (DNS2) si occuperà di gestire i nomi della Rete A e sarà il DNS a cui tutti gli host della Rete Aziendale interna faranno riferimento.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8" name="Google Shape;868;p41"/>
          <p:cNvSpPr txBox="1"/>
          <p:nvPr/>
        </p:nvSpPr>
        <p:spPr>
          <a:xfrm>
            <a:off x="7428900" y="2225100"/>
            <a:ext cx="1255500" cy="446400"/>
          </a:xfrm>
          <a:prstGeom prst="rect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2154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named.conf</a:t>
            </a:r>
            <a:endParaRPr b="1" sz="1700">
              <a:solidFill>
                <a:srgbClr val="528F5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9" name="Google Shape;869;p41"/>
          <p:cNvSpPr txBox="1"/>
          <p:nvPr/>
        </p:nvSpPr>
        <p:spPr>
          <a:xfrm>
            <a:off x="488175" y="2886725"/>
            <a:ext cx="799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Si appoggerà al DNS Esterno (DNS1) per risolvere i nomi dei Server posti all’interno della DMZ.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0" name="Google Shape;870;p41"/>
          <p:cNvSpPr txBox="1"/>
          <p:nvPr/>
        </p:nvSpPr>
        <p:spPr>
          <a:xfrm>
            <a:off x="535813" y="3396175"/>
            <a:ext cx="8072400" cy="12006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// Slave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zone "dmz.osvaldoindustries.it" {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	type slave;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	file "/etc/bind/dmz.osvaldoindustries.it.bk";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	masters { 192.168.35.10; };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1" name="Google Shape;871;p41"/>
          <p:cNvSpPr txBox="1"/>
          <p:nvPr/>
        </p:nvSpPr>
        <p:spPr>
          <a:xfrm>
            <a:off x="7428900" y="4229175"/>
            <a:ext cx="1255500" cy="446400"/>
          </a:xfrm>
          <a:prstGeom prst="rect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2154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named.conf</a:t>
            </a:r>
            <a:endParaRPr b="1" sz="1700">
              <a:solidFill>
                <a:srgbClr val="528F5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5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105" name="Google Shape;105;p15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" name="Google Shape;107;p15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108" name="Google Shape;108;p15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DESCRIZIONE DEL PROGETTO</a:t>
                </a:r>
                <a:endParaRPr/>
              </a:p>
            </p:txBody>
          </p:sp>
        </p:grpSp>
        <p:sp>
          <p:nvSpPr>
            <p:cNvPr id="115" name="Google Shape;115;p15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71B00"/>
                </a:solidFill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ABOUT OSVALDO INDUSTRIES ENTERPRISE</a:t>
              </a:r>
              <a:endParaRPr/>
            </a:p>
          </p:txBody>
        </p:sp>
      </p:grpSp>
      <p:pic>
        <p:nvPicPr>
          <p:cNvPr id="122" name="Google Shape;12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8950" y="3629350"/>
            <a:ext cx="3480875" cy="132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 txBox="1"/>
          <p:nvPr/>
        </p:nvSpPr>
        <p:spPr>
          <a:xfrm>
            <a:off x="535813" y="850325"/>
            <a:ext cx="8072400" cy="31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La Osvaldo Industries Entreprise è l’Azienda </a:t>
            </a:r>
            <a:r>
              <a:rPr b="1" lang="it" sz="17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leader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nel settore </a:t>
            </a:r>
            <a:r>
              <a:rPr b="1" lang="it" sz="17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E-LEARNING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in Italia.</a:t>
            </a:r>
            <a:br>
              <a:rPr lang="it" sz="1700">
                <a:latin typeface="Oswald"/>
                <a:ea typeface="Oswald"/>
                <a:cs typeface="Oswald"/>
                <a:sym typeface="Oswald"/>
              </a:rPr>
            </a:br>
            <a:r>
              <a:rPr lang="it" sz="1700">
                <a:latin typeface="Oswald"/>
                <a:ea typeface="Oswald"/>
                <a:cs typeface="Oswald"/>
                <a:sym typeface="Oswald"/>
              </a:rPr>
              <a:t>Ha spopolato grazie a vari software per semplificare la Didattica a Distanza (</a:t>
            </a:r>
            <a:r>
              <a:rPr b="1" lang="it" sz="17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DaD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) in modo da rendere la vita migliore sia agli studenti che ai docenti di tutti gli ordini e gradi.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Questa azienda pone al centro della sua attività la </a:t>
            </a:r>
            <a:r>
              <a:rPr b="1" lang="it" sz="17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Sicurezza dei Dati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dei suoi utenti rispettando a pieno il Regolamento Generale per la Protezione dei Dati Personali (</a:t>
            </a:r>
            <a:r>
              <a:rPr b="1" lang="it" sz="17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GDPR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).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La O.I.E è completamente proiettata nel mondo </a:t>
            </a:r>
            <a:r>
              <a:rPr b="1" lang="it" sz="17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OpenSoruce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e predilige e sviluppa software che rispettano tale filosofia.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6" name="Google Shape;876;p42"/>
          <p:cNvGrpSpPr/>
          <p:nvPr/>
        </p:nvGrpSpPr>
        <p:grpSpPr>
          <a:xfrm>
            <a:off x="90586" y="100515"/>
            <a:ext cx="8962817" cy="4942470"/>
            <a:chOff x="101675" y="80175"/>
            <a:chExt cx="8666425" cy="4642125"/>
          </a:xfrm>
        </p:grpSpPr>
        <p:sp>
          <p:nvSpPr>
            <p:cNvPr id="877" name="Google Shape;877;p42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2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9" name="Google Shape;879;p42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880" name="Google Shape;880;p42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42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42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42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42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42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42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CONFIGURAZIONE DNS </a:t>
                </a:r>
                <a:endParaRPr/>
              </a:p>
            </p:txBody>
          </p:sp>
        </p:grpSp>
        <p:sp>
          <p:nvSpPr>
            <p:cNvPr id="887" name="Google Shape;887;p42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2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2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2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2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2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2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DNS INTERNO </a:t>
              </a:r>
              <a:endParaRPr/>
            </a:p>
          </p:txBody>
        </p:sp>
      </p:grpSp>
      <p:sp>
        <p:nvSpPr>
          <p:cNvPr id="894" name="Google Shape;894;p42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95" name="Google Shape;895;p42"/>
          <p:cNvSpPr txBox="1"/>
          <p:nvPr/>
        </p:nvSpPr>
        <p:spPr>
          <a:xfrm>
            <a:off x="535800" y="1234500"/>
            <a:ext cx="8072400" cy="8619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IN NS dns.dmz.osvaldoindustries.it.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IN NS dns.reteA.osvaldoindustries.it.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IN NS dns.cloudflare.com.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IN MX 10 mail.osvaldoindustries.it.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96" name="Google Shape;896;p42"/>
          <p:cNvSpPr txBox="1"/>
          <p:nvPr/>
        </p:nvSpPr>
        <p:spPr>
          <a:xfrm>
            <a:off x="488175" y="753125"/>
            <a:ext cx="799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Verranno definiti i namserver nel seguente modo: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97" name="Google Shape;897;p42"/>
          <p:cNvSpPr txBox="1"/>
          <p:nvPr/>
        </p:nvSpPr>
        <p:spPr>
          <a:xfrm>
            <a:off x="488175" y="2277125"/>
            <a:ext cx="799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Di seguito le configurazioni per la risoluzione Diretta e la risoluzione Inversa: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898" name="Google Shape;898;p42"/>
          <p:cNvGrpSpPr/>
          <p:nvPr/>
        </p:nvGrpSpPr>
        <p:grpSpPr>
          <a:xfrm>
            <a:off x="535788" y="2662475"/>
            <a:ext cx="8148513" cy="958400"/>
            <a:chOff x="535813" y="3396175"/>
            <a:chExt cx="8148513" cy="958400"/>
          </a:xfrm>
        </p:grpSpPr>
        <p:sp>
          <p:nvSpPr>
            <p:cNvPr id="899" name="Google Shape;899;p42"/>
            <p:cNvSpPr txBox="1"/>
            <p:nvPr/>
          </p:nvSpPr>
          <p:spPr>
            <a:xfrm>
              <a:off x="535813" y="3396175"/>
              <a:ext cx="8072400" cy="8619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ra IN A 192.168.1.1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dns IN A 192.168.1.200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appazz IN A 192.168.1.201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backup IN A 192.168.1.202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900" name="Google Shape;900;p42"/>
            <p:cNvSpPr txBox="1"/>
            <p:nvPr/>
          </p:nvSpPr>
          <p:spPr>
            <a:xfrm>
              <a:off x="6777825" y="4000575"/>
              <a:ext cx="1906500" cy="3540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  <a:effectLst>
              <a:outerShdw blurRad="57150" rotWithShape="0" algn="bl" dir="2154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1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rPr>
                <a:t>reteA.osvaldoindustries.it.db</a:t>
              </a:r>
              <a:endParaRPr b="1" sz="11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901" name="Google Shape;901;p42"/>
          <p:cNvGrpSpPr/>
          <p:nvPr/>
        </p:nvGrpSpPr>
        <p:grpSpPr>
          <a:xfrm>
            <a:off x="535788" y="3729275"/>
            <a:ext cx="8148663" cy="958400"/>
            <a:chOff x="535813" y="3396175"/>
            <a:chExt cx="8148663" cy="958400"/>
          </a:xfrm>
        </p:grpSpPr>
        <p:sp>
          <p:nvSpPr>
            <p:cNvPr id="902" name="Google Shape;902;p42"/>
            <p:cNvSpPr txBox="1"/>
            <p:nvPr/>
          </p:nvSpPr>
          <p:spPr>
            <a:xfrm>
              <a:off x="535813" y="3396175"/>
              <a:ext cx="8072400" cy="8619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1 IN PTR ra.reteA.osvaldoindustries.it.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200 IN PTR dns.reteA.osvaldoindustries.it.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201 IN PTR appazz.reteA.osvaldoindustries.it.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202 IN PTR backup.reteA.osvaldoindustries.it.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903" name="Google Shape;903;p42"/>
            <p:cNvSpPr txBox="1"/>
            <p:nvPr/>
          </p:nvSpPr>
          <p:spPr>
            <a:xfrm>
              <a:off x="7025475" y="4000575"/>
              <a:ext cx="1659000" cy="3540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  <a:effectLst>
              <a:outerShdw blurRad="57150" rotWithShape="0" algn="bl" dir="2154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1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rPr>
                <a:t>1.168.192.in-addr.arpa.db</a:t>
              </a:r>
              <a:endParaRPr b="1" sz="11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8" name="Google Shape;908;p43"/>
          <p:cNvGrpSpPr/>
          <p:nvPr/>
        </p:nvGrpSpPr>
        <p:grpSpPr>
          <a:xfrm>
            <a:off x="90598" y="100515"/>
            <a:ext cx="8962817" cy="4942470"/>
            <a:chOff x="101675" y="80175"/>
            <a:chExt cx="8666425" cy="4642125"/>
          </a:xfrm>
        </p:grpSpPr>
        <p:sp>
          <p:nvSpPr>
            <p:cNvPr id="909" name="Google Shape;909;p43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3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1" name="Google Shape;911;p43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912" name="Google Shape;912;p43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43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43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43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43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43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43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CONFIGURAZIONE DNS </a:t>
                </a:r>
                <a:endParaRPr/>
              </a:p>
            </p:txBody>
          </p:sp>
        </p:grpSp>
        <p:sp>
          <p:nvSpPr>
            <p:cNvPr id="919" name="Google Shape;919;p43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3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3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3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3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DNS DMZ</a:t>
              </a:r>
              <a:endParaRPr/>
            </a:p>
          </p:txBody>
        </p:sp>
      </p:grpSp>
      <p:sp>
        <p:nvSpPr>
          <p:cNvPr id="926" name="Google Shape;926;p43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27" name="Google Shape;927;p43"/>
          <p:cNvSpPr txBox="1"/>
          <p:nvPr/>
        </p:nvSpPr>
        <p:spPr>
          <a:xfrm>
            <a:off x="535800" y="1539300"/>
            <a:ext cx="8072400" cy="2586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// Master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zone "osvaldoindustries.it"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	type master;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	file "/etc/bind/osvaldoindustires.it.db";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// DMZ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zone "dmz.osvaldoindustries.it"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	type master;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	file "/etc/bind/dmz.osvladoindustries.it.db";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200"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8" name="Google Shape;928;p43"/>
          <p:cNvSpPr txBox="1"/>
          <p:nvPr/>
        </p:nvSpPr>
        <p:spPr>
          <a:xfrm>
            <a:off x="488175" y="753125"/>
            <a:ext cx="79995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Il DNS DMZ (DNS1) si occuperà di gestire solo i nomi dei server presenti all’interno della De-Militarized Zone.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29" name="Google Shape;929;p43"/>
          <p:cNvSpPr txBox="1"/>
          <p:nvPr/>
        </p:nvSpPr>
        <p:spPr>
          <a:xfrm>
            <a:off x="7418125" y="3869475"/>
            <a:ext cx="1255500" cy="446400"/>
          </a:xfrm>
          <a:prstGeom prst="rect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2154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named.conf</a:t>
            </a:r>
            <a:endParaRPr b="1" sz="1700">
              <a:solidFill>
                <a:srgbClr val="528F5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4" name="Google Shape;934;p44"/>
          <p:cNvGrpSpPr/>
          <p:nvPr/>
        </p:nvGrpSpPr>
        <p:grpSpPr>
          <a:xfrm>
            <a:off x="90586" y="100515"/>
            <a:ext cx="8962817" cy="4942470"/>
            <a:chOff x="101675" y="80175"/>
            <a:chExt cx="8666425" cy="4642125"/>
          </a:xfrm>
        </p:grpSpPr>
        <p:sp>
          <p:nvSpPr>
            <p:cNvPr id="935" name="Google Shape;935;p44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4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7" name="Google Shape;937;p44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938" name="Google Shape;938;p44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44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44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44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44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44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44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CONFIGURAZIONE DNS </a:t>
                </a:r>
                <a:endParaRPr/>
              </a:p>
            </p:txBody>
          </p:sp>
        </p:grpSp>
        <p:sp>
          <p:nvSpPr>
            <p:cNvPr id="945" name="Google Shape;945;p44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4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4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4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4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4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4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DNS DMZ </a:t>
              </a:r>
              <a:endParaRPr/>
            </a:p>
          </p:txBody>
        </p:sp>
      </p:grpSp>
      <p:sp>
        <p:nvSpPr>
          <p:cNvPr id="952" name="Google Shape;952;p44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53" name="Google Shape;953;p44"/>
          <p:cNvGrpSpPr/>
          <p:nvPr/>
        </p:nvGrpSpPr>
        <p:grpSpPr>
          <a:xfrm>
            <a:off x="488175" y="763895"/>
            <a:ext cx="8196275" cy="4152380"/>
            <a:chOff x="488175" y="763895"/>
            <a:chExt cx="8196275" cy="4152380"/>
          </a:xfrm>
        </p:grpSpPr>
        <p:sp>
          <p:nvSpPr>
            <p:cNvPr id="954" name="Google Shape;954;p44"/>
            <p:cNvSpPr txBox="1"/>
            <p:nvPr/>
          </p:nvSpPr>
          <p:spPr>
            <a:xfrm>
              <a:off x="535800" y="1186091"/>
              <a:ext cx="8072400" cy="6003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900">
                  <a:latin typeface="Roboto Mono"/>
                  <a:ea typeface="Roboto Mono"/>
                  <a:cs typeface="Roboto Mono"/>
                  <a:sym typeface="Roboto Mono"/>
                </a:rPr>
                <a:t>IN NS dns.osvaldoindustries.it.</a:t>
              </a:r>
              <a:endParaRPr sz="9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900">
                  <a:latin typeface="Roboto Mono"/>
                  <a:ea typeface="Roboto Mono"/>
                  <a:cs typeface="Roboto Mono"/>
                  <a:sym typeface="Roboto Mono"/>
                </a:rPr>
                <a:t>IN NS dns.cloudflare.com.</a:t>
              </a:r>
              <a:endParaRPr sz="9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900">
                  <a:latin typeface="Roboto Mono"/>
                  <a:ea typeface="Roboto Mono"/>
                  <a:cs typeface="Roboto Mono"/>
                  <a:sym typeface="Roboto Mono"/>
                </a:rPr>
                <a:t>IN MX 10 mail.osvaldoindustries.it.</a:t>
              </a:r>
              <a:endParaRPr sz="9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955" name="Google Shape;955;p44"/>
            <p:cNvSpPr txBox="1"/>
            <p:nvPr/>
          </p:nvSpPr>
          <p:spPr>
            <a:xfrm>
              <a:off x="488175" y="763895"/>
              <a:ext cx="79995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700">
                  <a:latin typeface="Oswald"/>
                  <a:ea typeface="Oswald"/>
                  <a:cs typeface="Oswald"/>
                  <a:sym typeface="Oswald"/>
                </a:rPr>
                <a:t>Verranno definiti i namserver nel seguente modo:</a:t>
              </a:r>
              <a:endParaRPr sz="17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956" name="Google Shape;956;p44"/>
            <p:cNvSpPr txBox="1"/>
            <p:nvPr/>
          </p:nvSpPr>
          <p:spPr>
            <a:xfrm>
              <a:off x="488175" y="1817237"/>
              <a:ext cx="79995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700">
                  <a:latin typeface="Oswald"/>
                  <a:ea typeface="Oswald"/>
                  <a:cs typeface="Oswald"/>
                  <a:sym typeface="Oswald"/>
                </a:rPr>
                <a:t>Di seguito le configurazioni per la risoluzione Diretta:</a:t>
              </a:r>
              <a:endParaRPr sz="1700">
                <a:latin typeface="Oswald"/>
                <a:ea typeface="Oswald"/>
                <a:cs typeface="Oswald"/>
                <a:sym typeface="Oswald"/>
              </a:endParaRPr>
            </a:p>
          </p:txBody>
        </p:sp>
        <p:grpSp>
          <p:nvGrpSpPr>
            <p:cNvPr id="957" name="Google Shape;957;p44"/>
            <p:cNvGrpSpPr/>
            <p:nvPr/>
          </p:nvGrpSpPr>
          <p:grpSpPr>
            <a:xfrm>
              <a:off x="535788" y="3424475"/>
              <a:ext cx="8148663" cy="1491800"/>
              <a:chOff x="535813" y="3396175"/>
              <a:chExt cx="8148663" cy="1491800"/>
            </a:xfrm>
          </p:grpSpPr>
          <p:sp>
            <p:nvSpPr>
              <p:cNvPr id="958" name="Google Shape;958;p44"/>
              <p:cNvSpPr txBox="1"/>
              <p:nvPr/>
            </p:nvSpPr>
            <p:spPr>
              <a:xfrm>
                <a:off x="535813" y="3396175"/>
                <a:ext cx="8072400" cy="1293000"/>
              </a:xfrm>
              <a:prstGeom prst="rect">
                <a:avLst/>
              </a:prstGeom>
              <a:solidFill>
                <a:srgbClr val="FFE599"/>
              </a:solidFill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; Sottodomini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dmz IN A 198.168.35.0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t/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mail IN A 198.168.35.11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dns IN A 198.168.35.10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@ IN A 192.168.35.12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www IN CNAME @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proxy IN A 198.168.35.14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959" name="Google Shape;959;p44"/>
              <p:cNvSpPr txBox="1"/>
              <p:nvPr/>
            </p:nvSpPr>
            <p:spPr>
              <a:xfrm>
                <a:off x="7025475" y="4533975"/>
                <a:ext cx="1659000" cy="354000"/>
              </a:xfrm>
              <a:prstGeom prst="rect">
                <a:avLst/>
              </a:prstGeom>
              <a:solidFill>
                <a:srgbClr val="FFF2CC"/>
              </a:solidFill>
              <a:ln>
                <a:noFill/>
              </a:ln>
              <a:effectLst>
                <a:outerShdw blurRad="57150" rotWithShape="0" algn="bl" dir="2154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 sz="1100">
                    <a:solidFill>
                      <a:srgbClr val="528F56"/>
                    </a:solidFill>
                    <a:latin typeface="Oswald"/>
                    <a:ea typeface="Oswald"/>
                    <a:cs typeface="Oswald"/>
                    <a:sym typeface="Oswald"/>
                  </a:rPr>
                  <a:t>osvaldoindustries.it.db</a:t>
                </a:r>
                <a:endParaRPr b="1" sz="11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endParaRPr>
              </a:p>
            </p:txBody>
          </p:sp>
        </p:grpSp>
        <p:grpSp>
          <p:nvGrpSpPr>
            <p:cNvPr id="960" name="Google Shape;960;p44"/>
            <p:cNvGrpSpPr/>
            <p:nvPr/>
          </p:nvGrpSpPr>
          <p:grpSpPr>
            <a:xfrm>
              <a:off x="535788" y="2244888"/>
              <a:ext cx="8148513" cy="990863"/>
              <a:chOff x="535813" y="3130988"/>
              <a:chExt cx="8148513" cy="990863"/>
            </a:xfrm>
          </p:grpSpPr>
          <p:sp>
            <p:nvSpPr>
              <p:cNvPr id="961" name="Google Shape;961;p44"/>
              <p:cNvSpPr txBox="1"/>
              <p:nvPr/>
            </p:nvSpPr>
            <p:spPr>
              <a:xfrm>
                <a:off x="535813" y="3130988"/>
                <a:ext cx="8072400" cy="877200"/>
              </a:xfrm>
              <a:prstGeom prst="rect">
                <a:avLst/>
              </a:prstGeom>
              <a:solidFill>
                <a:srgbClr val="FFE599"/>
              </a:solidFill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firewallout IN A 192.168.35.1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dns IN A 192.168.35.10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www IN A 192.168.35.12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mail IN A 192.168.35.11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900">
                    <a:latin typeface="Roboto Mono"/>
                    <a:ea typeface="Roboto Mono"/>
                    <a:cs typeface="Roboto Mono"/>
                    <a:sym typeface="Roboto Mono"/>
                  </a:rPr>
                  <a:t>proxy IN A 192.168.35.14</a:t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962" name="Google Shape;962;p44"/>
              <p:cNvSpPr txBox="1"/>
              <p:nvPr/>
            </p:nvSpPr>
            <p:spPr>
              <a:xfrm>
                <a:off x="6777825" y="3767850"/>
                <a:ext cx="1906500" cy="354000"/>
              </a:xfrm>
              <a:prstGeom prst="rect">
                <a:avLst/>
              </a:prstGeom>
              <a:solidFill>
                <a:srgbClr val="FFF2CC"/>
              </a:solidFill>
              <a:ln>
                <a:noFill/>
              </a:ln>
              <a:effectLst>
                <a:outerShdw blurRad="57150" rotWithShape="0" algn="bl" dir="2154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 sz="1100">
                    <a:solidFill>
                      <a:srgbClr val="528F56"/>
                    </a:solidFill>
                    <a:latin typeface="Oswald"/>
                    <a:ea typeface="Oswald"/>
                    <a:cs typeface="Oswald"/>
                    <a:sym typeface="Oswald"/>
                  </a:rPr>
                  <a:t>dmz.osvaldoindustries.it.db</a:t>
                </a:r>
                <a:endParaRPr b="1" sz="11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7" name="Google Shape;967;p45"/>
          <p:cNvGrpSpPr/>
          <p:nvPr/>
        </p:nvGrpSpPr>
        <p:grpSpPr>
          <a:xfrm>
            <a:off x="90586" y="100515"/>
            <a:ext cx="8962817" cy="4942470"/>
            <a:chOff x="101675" y="80175"/>
            <a:chExt cx="8666425" cy="4642125"/>
          </a:xfrm>
        </p:grpSpPr>
        <p:sp>
          <p:nvSpPr>
            <p:cNvPr id="968" name="Google Shape;968;p45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5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0" name="Google Shape;970;p45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971" name="Google Shape;971;p45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45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45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45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45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45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45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CONFIGURAZIONE DNS </a:t>
                </a:r>
                <a:endParaRPr/>
              </a:p>
            </p:txBody>
          </p:sp>
        </p:grpSp>
        <p:sp>
          <p:nvSpPr>
            <p:cNvPr id="978" name="Google Shape;978;p45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5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5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DNS DMZ </a:t>
              </a:r>
              <a:endParaRPr/>
            </a:p>
          </p:txBody>
        </p:sp>
      </p:grpSp>
      <p:sp>
        <p:nvSpPr>
          <p:cNvPr id="985" name="Google Shape;985;p45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86" name="Google Shape;986;p45"/>
          <p:cNvSpPr txBox="1"/>
          <p:nvPr/>
        </p:nvSpPr>
        <p:spPr>
          <a:xfrm>
            <a:off x="476075" y="740851"/>
            <a:ext cx="799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Di seguito le configurazioni per la risoluzione Inversa: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87" name="Google Shape;987;p45"/>
          <p:cNvGrpSpPr/>
          <p:nvPr/>
        </p:nvGrpSpPr>
        <p:grpSpPr>
          <a:xfrm>
            <a:off x="535863" y="1166896"/>
            <a:ext cx="8148513" cy="2059463"/>
            <a:chOff x="535813" y="3130988"/>
            <a:chExt cx="8148513" cy="2059463"/>
          </a:xfrm>
        </p:grpSpPr>
        <p:sp>
          <p:nvSpPr>
            <p:cNvPr id="988" name="Google Shape;988;p45"/>
            <p:cNvSpPr txBox="1"/>
            <p:nvPr/>
          </p:nvSpPr>
          <p:spPr>
            <a:xfrm>
              <a:off x="535813" y="3130988"/>
              <a:ext cx="8072400" cy="18777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; Sottodomini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0.35 IN PTR dmz.osvaldoindustries.it.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; Host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11.35 IN PTR mail.osvaldoindustries.it.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10.35 IN PTR dns.osvaldoindustries.it.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12.35 IN PTR www.osvaldoindustries.it.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14.35 IN PTR proxy.osvaldoindustries.it.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989" name="Google Shape;989;p45"/>
            <p:cNvSpPr txBox="1"/>
            <p:nvPr/>
          </p:nvSpPr>
          <p:spPr>
            <a:xfrm>
              <a:off x="6777825" y="4836450"/>
              <a:ext cx="1906500" cy="3540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  <a:effectLst>
              <a:outerShdw blurRad="57150" rotWithShape="0" algn="bl" dir="2154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1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rPr>
                <a:t>168.192.in-addr.arpa.db</a:t>
              </a:r>
              <a:endParaRPr b="1" sz="11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990" name="Google Shape;990;p45"/>
          <p:cNvGrpSpPr/>
          <p:nvPr/>
        </p:nvGrpSpPr>
        <p:grpSpPr>
          <a:xfrm>
            <a:off x="554888" y="3336079"/>
            <a:ext cx="8110463" cy="1557321"/>
            <a:chOff x="573938" y="2809379"/>
            <a:chExt cx="8110463" cy="1557321"/>
          </a:xfrm>
        </p:grpSpPr>
        <p:sp>
          <p:nvSpPr>
            <p:cNvPr id="991" name="Google Shape;991;p45"/>
            <p:cNvSpPr txBox="1"/>
            <p:nvPr/>
          </p:nvSpPr>
          <p:spPr>
            <a:xfrm>
              <a:off x="573938" y="2809379"/>
              <a:ext cx="8072400" cy="13698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; Host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1 IN PTR firewallout.dmz.osvaldoindustries.it.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11 IN PTR mail.dmz.osvaldoindustries.it.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10 IN PTR dns.dmz.osvaldoindustries.it.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12 IN PTR www.dmz.osvaldoindustries.it.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14 IN PTR proxy.dmz.osvaldoindustries.it.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992" name="Google Shape;992;p45"/>
            <p:cNvSpPr txBox="1"/>
            <p:nvPr/>
          </p:nvSpPr>
          <p:spPr>
            <a:xfrm>
              <a:off x="6873300" y="4012700"/>
              <a:ext cx="1811100" cy="3540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  <a:effectLst>
              <a:outerShdw blurRad="57150" rotWithShape="0" algn="bl" dir="2154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1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rPr>
                <a:t>35.168.192.in-addr.arpa.db</a:t>
              </a:r>
              <a:endParaRPr b="1" sz="11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7" name="Google Shape;997;p46"/>
          <p:cNvGrpSpPr/>
          <p:nvPr/>
        </p:nvGrpSpPr>
        <p:grpSpPr>
          <a:xfrm>
            <a:off x="101675" y="80178"/>
            <a:ext cx="8919230" cy="5013873"/>
            <a:chOff x="101675" y="166425"/>
            <a:chExt cx="8392200" cy="4300800"/>
          </a:xfrm>
        </p:grpSpPr>
        <p:sp>
          <p:nvSpPr>
            <p:cNvPr id="998" name="Google Shape;998;p46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6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6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6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6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6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6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" name="Google Shape;1005;p46"/>
          <p:cNvSpPr txBox="1"/>
          <p:nvPr/>
        </p:nvSpPr>
        <p:spPr>
          <a:xfrm>
            <a:off x="326150" y="1901900"/>
            <a:ext cx="84150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latin typeface="Oswald"/>
                <a:ea typeface="Oswald"/>
                <a:cs typeface="Oswald"/>
                <a:sym typeface="Oswald"/>
              </a:rPr>
              <a:t>CONFIGURAZIONE MAIL SERVER</a:t>
            </a:r>
            <a:endParaRPr sz="53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06" name="Google Shape;1006;p46"/>
          <p:cNvSpPr txBox="1"/>
          <p:nvPr/>
        </p:nvSpPr>
        <p:spPr>
          <a:xfrm>
            <a:off x="400389" y="1871772"/>
            <a:ext cx="83628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CONFIGURAZIONE MAIL SERVER</a:t>
            </a:r>
            <a:endParaRPr sz="5300">
              <a:solidFill>
                <a:srgbClr val="A71B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1" name="Google Shape;1011;p47"/>
          <p:cNvGrpSpPr/>
          <p:nvPr/>
        </p:nvGrpSpPr>
        <p:grpSpPr>
          <a:xfrm>
            <a:off x="112388" y="64815"/>
            <a:ext cx="8919377" cy="5013900"/>
            <a:chOff x="112388" y="64815"/>
            <a:chExt cx="8919377" cy="5013900"/>
          </a:xfrm>
        </p:grpSpPr>
        <p:sp>
          <p:nvSpPr>
            <p:cNvPr id="1012" name="Google Shape;1012;p47"/>
            <p:cNvSpPr/>
            <p:nvPr/>
          </p:nvSpPr>
          <p:spPr>
            <a:xfrm>
              <a:off x="112388" y="64815"/>
              <a:ext cx="8919300" cy="50139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7"/>
            <p:cNvSpPr/>
            <p:nvPr/>
          </p:nvSpPr>
          <p:spPr>
            <a:xfrm>
              <a:off x="7957765" y="64815"/>
              <a:ext cx="1074000" cy="28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7"/>
            <p:cNvSpPr/>
            <p:nvPr/>
          </p:nvSpPr>
          <p:spPr>
            <a:xfrm>
              <a:off x="8049431" y="201389"/>
              <a:ext cx="157200" cy="144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7"/>
            <p:cNvSpPr/>
            <p:nvPr/>
          </p:nvSpPr>
          <p:spPr>
            <a:xfrm>
              <a:off x="8487687" y="125021"/>
              <a:ext cx="138600" cy="1251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7"/>
            <p:cNvSpPr/>
            <p:nvPr/>
          </p:nvSpPr>
          <p:spPr>
            <a:xfrm>
              <a:off x="8429970" y="177193"/>
              <a:ext cx="138600" cy="1251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7"/>
            <p:cNvSpPr/>
            <p:nvPr/>
          </p:nvSpPr>
          <p:spPr>
            <a:xfrm>
              <a:off x="8741739" y="69974"/>
              <a:ext cx="275100" cy="2874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112388" y="64815"/>
              <a:ext cx="7857000" cy="28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MAIL SERVER</a:t>
              </a:r>
              <a:endParaRPr/>
            </a:p>
          </p:txBody>
        </p:sp>
      </p:grpSp>
      <p:sp>
        <p:nvSpPr>
          <p:cNvPr id="1019" name="Google Shape;1019;p47"/>
          <p:cNvSpPr txBox="1"/>
          <p:nvPr/>
        </p:nvSpPr>
        <p:spPr>
          <a:xfrm>
            <a:off x="459900" y="582365"/>
            <a:ext cx="79647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La 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Osvaldo Industries</a:t>
            </a:r>
            <a:r>
              <a:rPr b="1" lang="it" sz="170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è particolarmente attenta alla sicurezza dei suoi dipendenti !</a:t>
            </a:r>
            <a:br>
              <a:rPr lang="it" sz="1700">
                <a:latin typeface="Oswald"/>
                <a:ea typeface="Oswald"/>
                <a:cs typeface="Oswald"/>
                <a:sym typeface="Oswald"/>
              </a:rPr>
            </a:br>
            <a:r>
              <a:rPr lang="it" sz="1700">
                <a:latin typeface="Oswald"/>
                <a:ea typeface="Oswald"/>
                <a:cs typeface="Oswald"/>
                <a:sym typeface="Oswald"/>
              </a:rPr>
              <a:t>In particolare con la seguente configurazione vengono ignorati tutti i tentativi di spam provenienti dai seguenti indirizzi:</a:t>
            </a:r>
            <a:endParaRPr b="1" sz="1700">
              <a:solidFill>
                <a:srgbClr val="528F5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020" name="Google Shape;1020;p47"/>
          <p:cNvGrpSpPr/>
          <p:nvPr/>
        </p:nvGrpSpPr>
        <p:grpSpPr>
          <a:xfrm>
            <a:off x="473788" y="1868327"/>
            <a:ext cx="8170988" cy="2713517"/>
            <a:chOff x="535813" y="3615082"/>
            <a:chExt cx="8170988" cy="2713517"/>
          </a:xfrm>
        </p:grpSpPr>
        <p:sp>
          <p:nvSpPr>
            <p:cNvPr id="1021" name="Google Shape;1021;p47"/>
            <p:cNvSpPr txBox="1"/>
            <p:nvPr/>
          </p:nvSpPr>
          <p:spPr>
            <a:xfrm>
              <a:off x="535813" y="3615082"/>
              <a:ext cx="8072400" cy="25551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REE.STEALTH.MAILER@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VIRUS.BANK.MAILER@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bounce-special_offer-754905@active.lyris.net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bounce-special-offer-754905@active.lyris.net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britneyspearsnude23232@yahoo.com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bungee369@pacbell.net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CamCinema@aol.com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capnet002@excite.com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casinofdaf6@hotmail.com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cherryzh@china.com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con240@pchome.com.tw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corn441962@catchaplane.net REJECT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…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1022" name="Google Shape;1022;p47"/>
            <p:cNvSpPr txBox="1"/>
            <p:nvPr/>
          </p:nvSpPr>
          <p:spPr>
            <a:xfrm>
              <a:off x="6800300" y="5974599"/>
              <a:ext cx="1906500" cy="3540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  <a:effectLst>
              <a:outerShdw blurRad="57150" rotWithShape="0" algn="bl" dir="2154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1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rPr>
                <a:t>/etc/mail/access</a:t>
              </a:r>
              <a:endParaRPr b="1" sz="11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48"/>
          <p:cNvSpPr/>
          <p:nvPr/>
        </p:nvSpPr>
        <p:spPr>
          <a:xfrm>
            <a:off x="112388" y="64815"/>
            <a:ext cx="8919300" cy="5013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48"/>
          <p:cNvSpPr/>
          <p:nvPr/>
        </p:nvSpPr>
        <p:spPr>
          <a:xfrm>
            <a:off x="7957765" y="64815"/>
            <a:ext cx="1074000" cy="287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48"/>
          <p:cNvSpPr/>
          <p:nvPr/>
        </p:nvSpPr>
        <p:spPr>
          <a:xfrm>
            <a:off x="8049431" y="201389"/>
            <a:ext cx="157200" cy="14400"/>
          </a:xfrm>
          <a:prstGeom prst="rect">
            <a:avLst/>
          </a:prstGeom>
          <a:noFill/>
          <a:ln cap="flat" cmpd="sng" w="19050">
            <a:solidFill>
              <a:srgbClr val="E795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48"/>
          <p:cNvSpPr/>
          <p:nvPr/>
        </p:nvSpPr>
        <p:spPr>
          <a:xfrm>
            <a:off x="8487687" y="125021"/>
            <a:ext cx="138600" cy="125100"/>
          </a:xfrm>
          <a:prstGeom prst="rect">
            <a:avLst/>
          </a:prstGeom>
          <a:noFill/>
          <a:ln cap="flat" cmpd="sng" w="19050">
            <a:solidFill>
              <a:srgbClr val="528F5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48"/>
          <p:cNvSpPr/>
          <p:nvPr/>
        </p:nvSpPr>
        <p:spPr>
          <a:xfrm>
            <a:off x="8429970" y="177193"/>
            <a:ext cx="138600" cy="125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528F5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48"/>
          <p:cNvSpPr/>
          <p:nvPr/>
        </p:nvSpPr>
        <p:spPr>
          <a:xfrm>
            <a:off x="8741739" y="69974"/>
            <a:ext cx="275100" cy="287400"/>
          </a:xfrm>
          <a:prstGeom prst="mathMultiply">
            <a:avLst>
              <a:gd fmla="val 4998" name="adj1"/>
            </a:avLst>
          </a:prstGeom>
          <a:solidFill>
            <a:schemeClr val="lt1"/>
          </a:solidFill>
          <a:ln cap="flat" cmpd="sng" w="19050">
            <a:solidFill>
              <a:srgbClr val="A71B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48"/>
          <p:cNvSpPr/>
          <p:nvPr/>
        </p:nvSpPr>
        <p:spPr>
          <a:xfrm>
            <a:off x="112388" y="64815"/>
            <a:ext cx="7857000" cy="287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A71B00"/>
                </a:solidFill>
                <a:latin typeface="Fira Code"/>
                <a:ea typeface="Fira Code"/>
                <a:cs typeface="Fira Code"/>
                <a:sym typeface="Fira Code"/>
              </a:rPr>
              <a:t>CONFIGURAZIONE MAIL SERVER</a:t>
            </a:r>
            <a:endParaRPr/>
          </a:p>
        </p:txBody>
      </p:sp>
      <p:grpSp>
        <p:nvGrpSpPr>
          <p:cNvPr id="1034" name="Google Shape;1034;p48"/>
          <p:cNvGrpSpPr/>
          <p:nvPr/>
        </p:nvGrpSpPr>
        <p:grpSpPr>
          <a:xfrm>
            <a:off x="452637" y="766502"/>
            <a:ext cx="8238738" cy="3368484"/>
            <a:chOff x="406049" y="630790"/>
            <a:chExt cx="8238738" cy="3368484"/>
          </a:xfrm>
        </p:grpSpPr>
        <p:sp>
          <p:nvSpPr>
            <p:cNvPr id="1035" name="Google Shape;1035;p48"/>
            <p:cNvSpPr txBox="1"/>
            <p:nvPr/>
          </p:nvSpPr>
          <p:spPr>
            <a:xfrm>
              <a:off x="459900" y="630790"/>
              <a:ext cx="7964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700">
                  <a:latin typeface="Oswald"/>
                  <a:ea typeface="Oswald"/>
                  <a:cs typeface="Oswald"/>
                  <a:sym typeface="Oswald"/>
                </a:rPr>
                <a:t>Con la seguente configurazione vengono definiti gli alias</a:t>
              </a:r>
              <a:endParaRPr b="1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grpSp>
          <p:nvGrpSpPr>
            <p:cNvPr id="1036" name="Google Shape;1036;p48"/>
            <p:cNvGrpSpPr/>
            <p:nvPr/>
          </p:nvGrpSpPr>
          <p:grpSpPr>
            <a:xfrm>
              <a:off x="406049" y="1077297"/>
              <a:ext cx="8238738" cy="1051055"/>
              <a:chOff x="468063" y="2775532"/>
              <a:chExt cx="8238738" cy="4823567"/>
            </a:xfrm>
          </p:grpSpPr>
          <p:sp>
            <p:nvSpPr>
              <p:cNvPr id="1037" name="Google Shape;1037;p48"/>
              <p:cNvSpPr txBox="1"/>
              <p:nvPr/>
            </p:nvSpPr>
            <p:spPr>
              <a:xfrm>
                <a:off x="468063" y="2775532"/>
                <a:ext cx="8072400" cy="3955800"/>
              </a:xfrm>
              <a:prstGeom prst="rect">
                <a:avLst/>
              </a:prstGeom>
              <a:solidFill>
                <a:srgbClr val="FFE599"/>
              </a:solidFill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100">
                    <a:latin typeface="Roboto Mono"/>
                    <a:ea typeface="Roboto Mono"/>
                    <a:cs typeface="Roboto Mono"/>
                    <a:sym typeface="Roboto Mono"/>
                  </a:rPr>
                  <a:t>postmaster: sergio</a:t>
                </a:r>
                <a:endParaRPr sz="11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100">
                    <a:latin typeface="Roboto Mono"/>
                    <a:ea typeface="Roboto Mono"/>
                    <a:cs typeface="Roboto Mono"/>
                    <a:sym typeface="Roboto Mono"/>
                  </a:rPr>
                  <a:t>admin: sergio, osvaldo</a:t>
                </a:r>
                <a:endParaRPr sz="11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100">
                    <a:latin typeface="Roboto Mono"/>
                    <a:ea typeface="Roboto Mono"/>
                    <a:cs typeface="Roboto Mono"/>
                    <a:sym typeface="Roboto Mono"/>
                  </a:rPr>
                  <a:t>dmz: dmzgod</a:t>
                </a:r>
                <a:endParaRPr sz="11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100">
                    <a:latin typeface="Roboto Mono"/>
                    <a:ea typeface="Roboto Mono"/>
                    <a:cs typeface="Roboto Mono"/>
                    <a:sym typeface="Roboto Mono"/>
                  </a:rPr>
                  <a:t>dmzgod: damiano, valentina</a:t>
                </a:r>
                <a:endParaRPr sz="11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1038" name="Google Shape;1038;p48"/>
              <p:cNvSpPr txBox="1"/>
              <p:nvPr/>
            </p:nvSpPr>
            <p:spPr>
              <a:xfrm>
                <a:off x="6800300" y="5974599"/>
                <a:ext cx="1906500" cy="1624500"/>
              </a:xfrm>
              <a:prstGeom prst="rect">
                <a:avLst/>
              </a:prstGeom>
              <a:solidFill>
                <a:srgbClr val="FFF2CC"/>
              </a:solidFill>
              <a:ln>
                <a:noFill/>
              </a:ln>
              <a:effectLst>
                <a:outerShdw blurRad="57150" rotWithShape="0" algn="bl" dir="2154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 sz="1100">
                    <a:solidFill>
                      <a:srgbClr val="528F56"/>
                    </a:solidFill>
                    <a:latin typeface="Oswald"/>
                    <a:ea typeface="Oswald"/>
                    <a:cs typeface="Oswald"/>
                    <a:sym typeface="Oswald"/>
                  </a:rPr>
                  <a:t>/etc/mail/aliases</a:t>
                </a:r>
                <a:endParaRPr b="1" sz="11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endParaRPr>
              </a:p>
            </p:txBody>
          </p:sp>
        </p:grpSp>
        <p:sp>
          <p:nvSpPr>
            <p:cNvPr id="1039" name="Google Shape;1039;p48"/>
            <p:cNvSpPr txBox="1"/>
            <p:nvPr/>
          </p:nvSpPr>
          <p:spPr>
            <a:xfrm>
              <a:off x="543063" y="2396965"/>
              <a:ext cx="7964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700">
                  <a:latin typeface="Oswald"/>
                  <a:ea typeface="Oswald"/>
                  <a:cs typeface="Oswald"/>
                  <a:sym typeface="Oswald"/>
                </a:rPr>
                <a:t>mentre con il seguente file si specifica la lista degli host per i quali sendmail accetta posta</a:t>
              </a:r>
              <a:endParaRPr b="1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040" name="Google Shape;1040;p48"/>
            <p:cNvSpPr txBox="1"/>
            <p:nvPr/>
          </p:nvSpPr>
          <p:spPr>
            <a:xfrm>
              <a:off x="535799" y="2984547"/>
              <a:ext cx="8072400" cy="8619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localhost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mail.osvaldoindustries.it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osvaldoindustries.it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dmz.osvaldoinudstries.it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1041" name="Google Shape;1041;p48"/>
            <p:cNvSpPr txBox="1"/>
            <p:nvPr/>
          </p:nvSpPr>
          <p:spPr>
            <a:xfrm>
              <a:off x="6738287" y="3645273"/>
              <a:ext cx="1906500" cy="3540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  <a:effectLst>
              <a:outerShdw blurRad="57150" rotWithShape="0" algn="bl" dir="2154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1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rPr>
                <a:t>/etc/mail/local-host-names</a:t>
              </a:r>
              <a:endParaRPr b="1" sz="11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6" name="Google Shape;1046;p49"/>
          <p:cNvGrpSpPr/>
          <p:nvPr/>
        </p:nvGrpSpPr>
        <p:grpSpPr>
          <a:xfrm>
            <a:off x="112388" y="64815"/>
            <a:ext cx="8919377" cy="5013900"/>
            <a:chOff x="112388" y="64815"/>
            <a:chExt cx="8919377" cy="5013900"/>
          </a:xfrm>
        </p:grpSpPr>
        <p:sp>
          <p:nvSpPr>
            <p:cNvPr id="1047" name="Google Shape;1047;p49"/>
            <p:cNvSpPr/>
            <p:nvPr/>
          </p:nvSpPr>
          <p:spPr>
            <a:xfrm>
              <a:off x="112388" y="64815"/>
              <a:ext cx="8919300" cy="50139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9"/>
            <p:cNvSpPr/>
            <p:nvPr/>
          </p:nvSpPr>
          <p:spPr>
            <a:xfrm>
              <a:off x="7957765" y="64815"/>
              <a:ext cx="1074000" cy="28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9"/>
            <p:cNvSpPr/>
            <p:nvPr/>
          </p:nvSpPr>
          <p:spPr>
            <a:xfrm>
              <a:off x="8049431" y="201389"/>
              <a:ext cx="157200" cy="144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9"/>
            <p:cNvSpPr/>
            <p:nvPr/>
          </p:nvSpPr>
          <p:spPr>
            <a:xfrm>
              <a:off x="8487687" y="125021"/>
              <a:ext cx="138600" cy="1251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9"/>
            <p:cNvSpPr/>
            <p:nvPr/>
          </p:nvSpPr>
          <p:spPr>
            <a:xfrm>
              <a:off x="8429970" y="177193"/>
              <a:ext cx="138600" cy="1251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9"/>
            <p:cNvSpPr/>
            <p:nvPr/>
          </p:nvSpPr>
          <p:spPr>
            <a:xfrm>
              <a:off x="8741739" y="69974"/>
              <a:ext cx="275100" cy="2874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9"/>
            <p:cNvSpPr/>
            <p:nvPr/>
          </p:nvSpPr>
          <p:spPr>
            <a:xfrm>
              <a:off x="112388" y="64815"/>
              <a:ext cx="7857000" cy="28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MAIL SERVER</a:t>
              </a:r>
              <a:endParaRPr/>
            </a:p>
          </p:txBody>
        </p:sp>
      </p:grpSp>
      <p:grpSp>
        <p:nvGrpSpPr>
          <p:cNvPr id="1054" name="Google Shape;1054;p49"/>
          <p:cNvGrpSpPr/>
          <p:nvPr/>
        </p:nvGrpSpPr>
        <p:grpSpPr>
          <a:xfrm>
            <a:off x="459900" y="388727"/>
            <a:ext cx="8281200" cy="4577698"/>
            <a:chOff x="459900" y="388727"/>
            <a:chExt cx="8281200" cy="4577698"/>
          </a:xfrm>
        </p:grpSpPr>
        <p:sp>
          <p:nvSpPr>
            <p:cNvPr id="1055" name="Google Shape;1055;p49"/>
            <p:cNvSpPr txBox="1"/>
            <p:nvPr/>
          </p:nvSpPr>
          <p:spPr>
            <a:xfrm>
              <a:off x="459900" y="388727"/>
              <a:ext cx="7964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700">
                  <a:latin typeface="Oswald"/>
                  <a:ea typeface="Oswald"/>
                  <a:cs typeface="Oswald"/>
                  <a:sym typeface="Oswald"/>
                </a:rPr>
                <a:t>Con i seguenti comandi verranno creati alcuni utenti a cui verranno assegnate le mail personali:</a:t>
              </a:r>
              <a:endParaRPr b="1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056" name="Google Shape;1056;p49"/>
            <p:cNvSpPr txBox="1"/>
            <p:nvPr/>
          </p:nvSpPr>
          <p:spPr>
            <a:xfrm>
              <a:off x="473788" y="800182"/>
              <a:ext cx="8072400" cy="8619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useradd --create-home -s /sbin/nologin sergio; passwd sergio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useradd --create-home -s /sbin/nologin osvaldo; passwd osvaldo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useradd --create-home -s /sbin/nologin damiano; passwd damiano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Roboto Mono"/>
                  <a:ea typeface="Roboto Mono"/>
                  <a:cs typeface="Roboto Mono"/>
                  <a:sym typeface="Roboto Mono"/>
                </a:rPr>
                <a:t>useradd --create-home -s /sbin/nologin valentina; passwd valentina</a:t>
              </a:r>
              <a:endParaRPr sz="11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grpSp>
          <p:nvGrpSpPr>
            <p:cNvPr id="1057" name="Google Shape;1057;p49"/>
            <p:cNvGrpSpPr/>
            <p:nvPr/>
          </p:nvGrpSpPr>
          <p:grpSpPr>
            <a:xfrm>
              <a:off x="473788" y="1742373"/>
              <a:ext cx="8170988" cy="1478629"/>
              <a:chOff x="535813" y="3554570"/>
              <a:chExt cx="8170988" cy="1478629"/>
            </a:xfrm>
          </p:grpSpPr>
          <p:sp>
            <p:nvSpPr>
              <p:cNvPr id="1058" name="Google Shape;1058;p49"/>
              <p:cNvSpPr txBox="1"/>
              <p:nvPr/>
            </p:nvSpPr>
            <p:spPr>
              <a:xfrm>
                <a:off x="535813" y="3554570"/>
                <a:ext cx="8072400" cy="1369800"/>
              </a:xfrm>
              <a:prstGeom prst="rect">
                <a:avLst/>
              </a:prstGeom>
              <a:solidFill>
                <a:srgbClr val="FFE599"/>
              </a:solidFill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100">
                    <a:latin typeface="Roboto Mono"/>
                    <a:ea typeface="Roboto Mono"/>
                    <a:cs typeface="Roboto Mono"/>
                    <a:sym typeface="Roboto Mono"/>
                  </a:rPr>
                  <a:t>osvaldo@osvaldoindustries.it osvaldo</a:t>
                </a:r>
                <a:endParaRPr sz="11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100">
                    <a:latin typeface="Roboto Mono"/>
                    <a:ea typeface="Roboto Mono"/>
                    <a:cs typeface="Roboto Mono"/>
                    <a:sym typeface="Roboto Mono"/>
                  </a:rPr>
                  <a:t>sergio@osvaldoindustries.it sergio</a:t>
                </a:r>
                <a:endParaRPr sz="11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100">
                    <a:latin typeface="Roboto Mono"/>
                    <a:ea typeface="Roboto Mono"/>
                    <a:cs typeface="Roboto Mono"/>
                    <a:sym typeface="Roboto Mono"/>
                  </a:rPr>
                  <a:t>damiano@osvaldoindustries.it damiano</a:t>
                </a:r>
                <a:endParaRPr sz="11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100">
                    <a:latin typeface="Roboto Mono"/>
                    <a:ea typeface="Roboto Mono"/>
                    <a:cs typeface="Roboto Mono"/>
                    <a:sym typeface="Roboto Mono"/>
                  </a:rPr>
                  <a:t>valentina@osvaldoindustires.it valentina</a:t>
                </a:r>
                <a:endParaRPr sz="11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100">
                    <a:latin typeface="Roboto Mono"/>
                    <a:ea typeface="Roboto Mono"/>
                    <a:cs typeface="Roboto Mono"/>
                    <a:sym typeface="Roboto Mono"/>
                  </a:rPr>
                  <a:t>postmaster@osvaldoindustries.it postmaster</a:t>
                </a:r>
                <a:endParaRPr sz="11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100">
                    <a:latin typeface="Roboto Mono"/>
                    <a:ea typeface="Roboto Mono"/>
                    <a:cs typeface="Roboto Mono"/>
                    <a:sym typeface="Roboto Mono"/>
                  </a:rPr>
                  <a:t>admin@osvaldoindustires.it admin</a:t>
                </a:r>
                <a:endParaRPr sz="11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100">
                    <a:latin typeface="Roboto Mono"/>
                    <a:ea typeface="Roboto Mono"/>
                    <a:cs typeface="Roboto Mono"/>
                    <a:sym typeface="Roboto Mono"/>
                  </a:rPr>
                  <a:t>dmz@osvaldoindustries.it dmzz</a:t>
                </a:r>
                <a:endParaRPr sz="11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1059" name="Google Shape;1059;p49"/>
              <p:cNvSpPr txBox="1"/>
              <p:nvPr/>
            </p:nvSpPr>
            <p:spPr>
              <a:xfrm>
                <a:off x="6800300" y="4679199"/>
                <a:ext cx="1906500" cy="354000"/>
              </a:xfrm>
              <a:prstGeom prst="rect">
                <a:avLst/>
              </a:prstGeom>
              <a:solidFill>
                <a:srgbClr val="FFF2CC"/>
              </a:solidFill>
              <a:ln>
                <a:noFill/>
              </a:ln>
              <a:effectLst>
                <a:outerShdw blurRad="57150" rotWithShape="0" algn="bl" dir="2154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 sz="1100">
                    <a:solidFill>
                      <a:srgbClr val="528F56"/>
                    </a:solidFill>
                    <a:latin typeface="Oswald"/>
                    <a:ea typeface="Oswald"/>
                    <a:cs typeface="Oswald"/>
                    <a:sym typeface="Oswald"/>
                  </a:rPr>
                  <a:t> /etc/mail/virtusertable</a:t>
                </a:r>
                <a:endParaRPr b="1" sz="11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endParaRPr>
              </a:p>
            </p:txBody>
          </p:sp>
        </p:grpSp>
        <p:sp>
          <p:nvSpPr>
            <p:cNvPr id="1060" name="Google Shape;1060;p49"/>
            <p:cNvSpPr txBox="1"/>
            <p:nvPr/>
          </p:nvSpPr>
          <p:spPr>
            <a:xfrm>
              <a:off x="459900" y="3331400"/>
              <a:ext cx="8281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700">
                  <a:latin typeface="Oswald"/>
                  <a:ea typeface="Oswald"/>
                  <a:cs typeface="Oswald"/>
                  <a:sym typeface="Oswald"/>
                </a:rPr>
                <a:t>Infine verranno applicate le seguenti modifiche per abilitare la ricezione delle email anche da altri host:</a:t>
              </a:r>
              <a:endParaRPr b="1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grpSp>
          <p:nvGrpSpPr>
            <p:cNvPr id="1061" name="Google Shape;1061;p49"/>
            <p:cNvGrpSpPr/>
            <p:nvPr/>
          </p:nvGrpSpPr>
          <p:grpSpPr>
            <a:xfrm>
              <a:off x="473788" y="3794842"/>
              <a:ext cx="8170988" cy="1171583"/>
              <a:chOff x="535813" y="3252011"/>
              <a:chExt cx="8170988" cy="1171583"/>
            </a:xfrm>
          </p:grpSpPr>
          <p:sp>
            <p:nvSpPr>
              <p:cNvPr id="1062" name="Google Shape;1062;p49"/>
              <p:cNvSpPr txBox="1"/>
              <p:nvPr/>
            </p:nvSpPr>
            <p:spPr>
              <a:xfrm>
                <a:off x="535813" y="3252011"/>
                <a:ext cx="8072400" cy="1092900"/>
              </a:xfrm>
              <a:prstGeom prst="rect">
                <a:avLst/>
              </a:prstGeom>
              <a:solidFill>
                <a:srgbClr val="FFE599"/>
              </a:solidFill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Roboto Mono"/>
                    <a:ea typeface="Roboto Mono"/>
                    <a:cs typeface="Roboto Mono"/>
                    <a:sym typeface="Roboto Mono"/>
                  </a:rPr>
                  <a:t># la riga "DAEMON_OPTIONS('Family=inet, Name=MTA-v4, Port=smtp, Addr=127.0.0.1')dnl" va sostituita con:</a:t>
                </a:r>
                <a:endParaRPr sz="10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Roboto Mono"/>
                    <a:ea typeface="Roboto Mono"/>
                    <a:cs typeface="Roboto Mono"/>
                    <a:sym typeface="Roboto Mono"/>
                  </a:rPr>
                  <a:t>DAEMON_OPTIONS(`Family=inet, Name=MTA-v4, Port=smtp')dnl</a:t>
                </a:r>
                <a:endParaRPr sz="10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Roboto Mono"/>
                    <a:ea typeface="Roboto Mono"/>
                    <a:cs typeface="Roboto Mono"/>
                    <a:sym typeface="Roboto Mono"/>
                  </a:rPr>
                  <a:t># Dopo l'ultimo include del file aggiungiamo</a:t>
                </a:r>
                <a:endParaRPr sz="10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000">
                    <a:latin typeface="Roboto Mono"/>
                    <a:ea typeface="Roboto Mono"/>
                    <a:cs typeface="Roboto Mono"/>
                    <a:sym typeface="Roboto Mono"/>
                  </a:rPr>
                  <a:t>FEATURE(`relay_entire_domain')dnl</a:t>
                </a:r>
                <a:endParaRPr sz="1000">
                  <a:latin typeface="Roboto Mono"/>
                  <a:ea typeface="Roboto Mono"/>
                  <a:cs typeface="Roboto Mono"/>
                  <a:sym typeface="Roboto Mon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1063" name="Google Shape;1063;p49"/>
              <p:cNvSpPr txBox="1"/>
              <p:nvPr/>
            </p:nvSpPr>
            <p:spPr>
              <a:xfrm>
                <a:off x="7020500" y="4069594"/>
                <a:ext cx="1686300" cy="354000"/>
              </a:xfrm>
              <a:prstGeom prst="rect">
                <a:avLst/>
              </a:prstGeom>
              <a:solidFill>
                <a:srgbClr val="FFF2CC"/>
              </a:solidFill>
              <a:ln>
                <a:noFill/>
              </a:ln>
              <a:effectLst>
                <a:outerShdw blurRad="57150" rotWithShape="0" algn="bl" dir="2154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 sz="1100">
                    <a:solidFill>
                      <a:srgbClr val="528F56"/>
                    </a:solidFill>
                    <a:latin typeface="Oswald"/>
                    <a:ea typeface="Oswald"/>
                    <a:cs typeface="Oswald"/>
                    <a:sym typeface="Oswald"/>
                  </a:rPr>
                  <a:t>/etc/mail/sendmail.mc</a:t>
                </a:r>
                <a:endParaRPr b="1" sz="11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50"/>
          <p:cNvGrpSpPr/>
          <p:nvPr/>
        </p:nvGrpSpPr>
        <p:grpSpPr>
          <a:xfrm>
            <a:off x="101675" y="80178"/>
            <a:ext cx="8919230" cy="5013873"/>
            <a:chOff x="101675" y="166425"/>
            <a:chExt cx="8392200" cy="4300800"/>
          </a:xfrm>
        </p:grpSpPr>
        <p:sp>
          <p:nvSpPr>
            <p:cNvPr id="1069" name="Google Shape;1069;p50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/>
            </a:p>
          </p:txBody>
        </p:sp>
      </p:grpSp>
      <p:sp>
        <p:nvSpPr>
          <p:cNvPr id="1076" name="Google Shape;1076;p50"/>
          <p:cNvSpPr txBox="1"/>
          <p:nvPr/>
        </p:nvSpPr>
        <p:spPr>
          <a:xfrm>
            <a:off x="958399" y="1901889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latin typeface="Oswald"/>
                <a:ea typeface="Oswald"/>
                <a:cs typeface="Oswald"/>
                <a:sym typeface="Oswald"/>
              </a:rPr>
              <a:t>CONFIGURAZIONE FIREWALL</a:t>
            </a:r>
            <a:endParaRPr sz="53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77" name="Google Shape;1077;p50"/>
          <p:cNvSpPr txBox="1"/>
          <p:nvPr/>
        </p:nvSpPr>
        <p:spPr>
          <a:xfrm>
            <a:off x="1007486" y="1879139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CONFIGURAZIONE FIREWALL</a:t>
            </a:r>
            <a:endParaRPr sz="5300">
              <a:solidFill>
                <a:srgbClr val="A71B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2" name="Google Shape;1082;p51"/>
          <p:cNvGrpSpPr/>
          <p:nvPr/>
        </p:nvGrpSpPr>
        <p:grpSpPr>
          <a:xfrm>
            <a:off x="101675" y="80178"/>
            <a:ext cx="8919230" cy="5013873"/>
            <a:chOff x="101675" y="166425"/>
            <a:chExt cx="8392200" cy="4300800"/>
          </a:xfrm>
        </p:grpSpPr>
        <p:sp>
          <p:nvSpPr>
            <p:cNvPr id="1083" name="Google Shape;1083;p51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1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1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1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1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1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1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FIREWALL</a:t>
              </a:r>
              <a:endParaRPr b="1">
                <a:solidFill>
                  <a:srgbClr val="A71B0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1090" name="Google Shape;1090;p51"/>
          <p:cNvSpPr txBox="1"/>
          <p:nvPr/>
        </p:nvSpPr>
        <p:spPr>
          <a:xfrm>
            <a:off x="535788" y="568450"/>
            <a:ext cx="8072400" cy="21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Il 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Firewall Esterno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implementerà delle regole di accesso non troppo restrittive mentre Firewall Interno che invece opererà un controllo maggiore in quanto sarà l’ultima linea di difesa.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Verrà applicata una filosofia di 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Default Deny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per garantire una sicurezza elevata in quanto tutto quello che non è esplicitamente consentito sarà automaticamente negato.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Lo strumento software che andremo ad utilizzare sarà</a:t>
            </a:r>
            <a:r>
              <a:rPr b="1" lang="it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rPr>
              <a:t> iptables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.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91" name="Google Shape;1091;p51"/>
          <p:cNvSpPr txBox="1"/>
          <p:nvPr/>
        </p:nvSpPr>
        <p:spPr>
          <a:xfrm>
            <a:off x="525075" y="2877223"/>
            <a:ext cx="8072400" cy="1369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iptables -F FORWARD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iptables -F INPUT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iptables -F OUTPUT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iptables -P FORWARD DROP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iptables -P INPUT DROP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Roboto Mono"/>
                <a:ea typeface="Roboto Mono"/>
                <a:cs typeface="Roboto Mono"/>
                <a:sym typeface="Roboto Mono"/>
              </a:rPr>
              <a:t>iptables -P OUTPUT DROP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16"/>
          <p:cNvGrpSpPr/>
          <p:nvPr/>
        </p:nvGrpSpPr>
        <p:grpSpPr>
          <a:xfrm>
            <a:off x="101675" y="80178"/>
            <a:ext cx="8919230" cy="5013873"/>
            <a:chOff x="101675" y="166425"/>
            <a:chExt cx="8392200" cy="4300800"/>
          </a:xfrm>
        </p:grpSpPr>
        <p:sp>
          <p:nvSpPr>
            <p:cNvPr id="129" name="Google Shape;129;p16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6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SCHEMA DELLA RETE SU GNS3</a:t>
              </a:r>
              <a:endParaRPr/>
            </a:p>
          </p:txBody>
        </p:sp>
      </p:grpSp>
      <p:pic>
        <p:nvPicPr>
          <p:cNvPr id="136" name="Google Shape;13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950" y="492425"/>
            <a:ext cx="8668374" cy="419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6" name="Google Shape;1096;p52"/>
          <p:cNvGrpSpPr/>
          <p:nvPr/>
        </p:nvGrpSpPr>
        <p:grpSpPr>
          <a:xfrm>
            <a:off x="90586" y="100515"/>
            <a:ext cx="8962817" cy="4942470"/>
            <a:chOff x="101675" y="80175"/>
            <a:chExt cx="8666425" cy="4642125"/>
          </a:xfrm>
        </p:grpSpPr>
        <p:sp>
          <p:nvSpPr>
            <p:cNvPr id="1097" name="Google Shape;1097;p52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2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9" name="Google Shape;1099;p52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1100" name="Google Shape;1100;p52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52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52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52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52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52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52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CONFIGURAZIONE FIREWALL </a:t>
                </a:r>
                <a:endParaRPr/>
              </a:p>
            </p:txBody>
          </p:sp>
        </p:grpSp>
        <p:sp>
          <p:nvSpPr>
            <p:cNvPr id="1107" name="Google Shape;1107;p52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2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2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2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2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2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2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FIREWALL IN </a:t>
              </a:r>
              <a:endParaRPr/>
            </a:p>
          </p:txBody>
        </p:sp>
      </p:grpSp>
      <p:sp>
        <p:nvSpPr>
          <p:cNvPr id="1114" name="Google Shape;1114;p52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15" name="Google Shape;1115;p52"/>
          <p:cNvSpPr txBox="1"/>
          <p:nvPr/>
        </p:nvSpPr>
        <p:spPr>
          <a:xfrm>
            <a:off x="488175" y="763895"/>
            <a:ext cx="799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Regole per DNS: 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16" name="Google Shape;1116;p52"/>
          <p:cNvSpPr txBox="1"/>
          <p:nvPr/>
        </p:nvSpPr>
        <p:spPr>
          <a:xfrm>
            <a:off x="538638" y="2030725"/>
            <a:ext cx="8072400" cy="600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192.168.35.11 --dport 25 -m limit 100/s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192.168.35.11 --dport 110 -m limit 100/s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192.168.35.11 --dport 143 -m limit 100/s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17" name="Google Shape;1117;p52"/>
          <p:cNvSpPr txBox="1"/>
          <p:nvPr/>
        </p:nvSpPr>
        <p:spPr>
          <a:xfrm>
            <a:off x="535775" y="1179038"/>
            <a:ext cx="8072400" cy="4617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udp -d 192.168.35.10 --dport 53 -j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192.168.35.10 --dport 53 -j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18" name="Google Shape;1118;p52"/>
          <p:cNvSpPr txBox="1"/>
          <p:nvPr/>
        </p:nvSpPr>
        <p:spPr>
          <a:xfrm>
            <a:off x="574025" y="4225838"/>
            <a:ext cx="8072400" cy="600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OUTPUT -m state --state ESTABISHED,RELATED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INPUT -m state --state ESTABLISHED,RELATED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-m state --state ESTABLISHED,RELATED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19" name="Google Shape;1119;p52"/>
          <p:cNvSpPr txBox="1"/>
          <p:nvPr/>
        </p:nvSpPr>
        <p:spPr>
          <a:xfrm>
            <a:off x="537718" y="3166759"/>
            <a:ext cx="8072400" cy="4617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192.168.35.14 --dport 80 -m limit 100/s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192.168.35.12 --dport 443 -m limit 100/s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20" name="Google Shape;1120;p52"/>
          <p:cNvSpPr txBox="1"/>
          <p:nvPr/>
        </p:nvSpPr>
        <p:spPr>
          <a:xfrm>
            <a:off x="496025" y="1640758"/>
            <a:ext cx="799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Regole per Mail: 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21" name="Google Shape;1121;p52"/>
          <p:cNvSpPr txBox="1"/>
          <p:nvPr/>
        </p:nvSpPr>
        <p:spPr>
          <a:xfrm>
            <a:off x="482280" y="2733605"/>
            <a:ext cx="799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Regole per Web e Proxy: 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22" name="Google Shape;1122;p52"/>
          <p:cNvSpPr txBox="1"/>
          <p:nvPr/>
        </p:nvSpPr>
        <p:spPr>
          <a:xfrm>
            <a:off x="487509" y="3742841"/>
            <a:ext cx="799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Oswald"/>
                <a:ea typeface="Oswald"/>
                <a:cs typeface="Oswald"/>
                <a:sym typeface="Oswald"/>
              </a:rPr>
              <a:t>Regole per connessioni 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già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stabilite: 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53"/>
          <p:cNvGrpSpPr/>
          <p:nvPr/>
        </p:nvGrpSpPr>
        <p:grpSpPr>
          <a:xfrm>
            <a:off x="90586" y="100515"/>
            <a:ext cx="8962817" cy="4942470"/>
            <a:chOff x="101675" y="80175"/>
            <a:chExt cx="8666425" cy="4642125"/>
          </a:xfrm>
        </p:grpSpPr>
        <p:sp>
          <p:nvSpPr>
            <p:cNvPr id="1128" name="Google Shape;1128;p53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3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30" name="Google Shape;1130;p53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1131" name="Google Shape;1131;p53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53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53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53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53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53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53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CONFIGURAZIONE FIREWALL </a:t>
                </a:r>
                <a:endParaRPr/>
              </a:p>
            </p:txBody>
          </p:sp>
        </p:grpSp>
        <p:sp>
          <p:nvSpPr>
            <p:cNvPr id="1138" name="Google Shape;1138;p53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3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3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3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3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3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3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CONFIGURAZIONE FIREWALL OUT </a:t>
              </a:r>
              <a:endParaRPr/>
            </a:p>
          </p:txBody>
        </p:sp>
      </p:grpSp>
      <p:sp>
        <p:nvSpPr>
          <p:cNvPr id="1145" name="Google Shape;1145;p53"/>
          <p:cNvSpPr txBox="1"/>
          <p:nvPr/>
        </p:nvSpPr>
        <p:spPr>
          <a:xfrm>
            <a:off x="535788" y="2318675"/>
            <a:ext cx="80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46" name="Google Shape;1146;p53"/>
          <p:cNvSpPr txBox="1"/>
          <p:nvPr/>
        </p:nvSpPr>
        <p:spPr>
          <a:xfrm>
            <a:off x="488175" y="769541"/>
            <a:ext cx="799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Regole per DNS, Mail, Proxy e Web: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47" name="Google Shape;1147;p53"/>
          <p:cNvSpPr txBox="1"/>
          <p:nvPr/>
        </p:nvSpPr>
        <p:spPr>
          <a:xfrm>
            <a:off x="535775" y="1187045"/>
            <a:ext cx="8072400" cy="115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192.168.35.11 --dport 25 -j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192.168.35.11 --dport 110 -j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192.168.35.11 --dport 143 -j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192.168.35.10 --dport 53 -j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udp -d 192.168.35.10 --dport 53 -j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192.168.35.12 --dport 443 -j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-d 192.168.35.14 --dport 80 -j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8" name="Google Shape;1148;p53"/>
          <p:cNvSpPr txBox="1"/>
          <p:nvPr/>
        </p:nvSpPr>
        <p:spPr>
          <a:xfrm>
            <a:off x="537725" y="2710346"/>
            <a:ext cx="8072400" cy="4617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iptables </a:t>
            </a: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-A FORWARD -m state --state ESTABLISHED, RELATED -j ACCEPT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-A FORWARD -p tcp -j REJECT --reject-with tcp-reset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9" name="Google Shape;1149;p53"/>
          <p:cNvSpPr txBox="1"/>
          <p:nvPr/>
        </p:nvSpPr>
        <p:spPr>
          <a:xfrm>
            <a:off x="534968" y="3576786"/>
            <a:ext cx="8072400" cy="1293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-t NAT -A PREROUTING -p tcp --dport 25 -j DNAT --to-destination 198.168.35.11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-t NAT -A PREROUTING -p udp --dport 53 -j DNAT --to-destination 198.168.35.10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-t NAT -A PREROUTING -p tcp --dport 53 -j DNAT --to-destination 198.168.35.10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-t NAT -A PREROUTING -p tcp --dport 80 -j DNAT --to-destination 198.168.35.14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-t NAT -A PREROUTING -p tcp --dport 443 -j DNAT --to-destination 198.168.35.12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# Mascheramento ip dei pacchetti uscenti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iptables -t NAT -A POSTROUTING -o eth1 -j MASQUERAD</a:t>
            </a:r>
            <a:r>
              <a:rPr lang="it" sz="900">
                <a:latin typeface="Roboto Mono"/>
                <a:ea typeface="Roboto Mono"/>
                <a:cs typeface="Roboto Mono"/>
                <a:sym typeface="Roboto Mono"/>
              </a:rPr>
              <a:t>E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50" name="Google Shape;1150;p53"/>
          <p:cNvSpPr txBox="1"/>
          <p:nvPr/>
        </p:nvSpPr>
        <p:spPr>
          <a:xfrm>
            <a:off x="488184" y="2315819"/>
            <a:ext cx="799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Regole per connessioni già stabilite: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51" name="Google Shape;1151;p53"/>
          <p:cNvSpPr txBox="1"/>
          <p:nvPr/>
        </p:nvSpPr>
        <p:spPr>
          <a:xfrm>
            <a:off x="492534" y="3175840"/>
            <a:ext cx="7999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latin typeface="Oswald"/>
                <a:ea typeface="Oswald"/>
                <a:cs typeface="Oswald"/>
                <a:sym typeface="Oswald"/>
              </a:rPr>
              <a:t>Regole per NAT:</a:t>
            </a:r>
            <a:r>
              <a:rPr lang="it" sz="1700">
                <a:latin typeface="Oswald"/>
                <a:ea typeface="Oswald"/>
                <a:cs typeface="Oswald"/>
                <a:sym typeface="Oswald"/>
              </a:rPr>
              <a:t> 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6" name="Google Shape;1156;p54"/>
          <p:cNvGrpSpPr/>
          <p:nvPr/>
        </p:nvGrpSpPr>
        <p:grpSpPr>
          <a:xfrm>
            <a:off x="101675" y="80178"/>
            <a:ext cx="8919230" cy="5013873"/>
            <a:chOff x="101675" y="166425"/>
            <a:chExt cx="8392200" cy="4300800"/>
          </a:xfrm>
        </p:grpSpPr>
        <p:sp>
          <p:nvSpPr>
            <p:cNvPr id="1157" name="Google Shape;1157;p54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4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4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4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4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4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4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/>
            </a:p>
          </p:txBody>
        </p:sp>
      </p:grpSp>
      <p:sp>
        <p:nvSpPr>
          <p:cNvPr id="1164" name="Google Shape;1164;p54"/>
          <p:cNvSpPr txBox="1"/>
          <p:nvPr/>
        </p:nvSpPr>
        <p:spPr>
          <a:xfrm>
            <a:off x="958399" y="1901889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latin typeface="Oswald"/>
                <a:ea typeface="Oswald"/>
                <a:cs typeface="Oswald"/>
                <a:sym typeface="Oswald"/>
              </a:rPr>
              <a:t>SICUREZZA</a:t>
            </a:r>
            <a:endParaRPr sz="53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65" name="Google Shape;1165;p54"/>
          <p:cNvSpPr txBox="1"/>
          <p:nvPr/>
        </p:nvSpPr>
        <p:spPr>
          <a:xfrm>
            <a:off x="1007486" y="1879139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SICUREZZA</a:t>
            </a:r>
            <a:endParaRPr sz="5300">
              <a:solidFill>
                <a:srgbClr val="A71B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0" name="Google Shape;1170;p55"/>
          <p:cNvGrpSpPr/>
          <p:nvPr/>
        </p:nvGrpSpPr>
        <p:grpSpPr>
          <a:xfrm>
            <a:off x="112388" y="64815"/>
            <a:ext cx="8919377" cy="5013900"/>
            <a:chOff x="112388" y="64815"/>
            <a:chExt cx="8919377" cy="5013900"/>
          </a:xfrm>
        </p:grpSpPr>
        <p:sp>
          <p:nvSpPr>
            <p:cNvPr id="1171" name="Google Shape;1171;p55"/>
            <p:cNvSpPr/>
            <p:nvPr/>
          </p:nvSpPr>
          <p:spPr>
            <a:xfrm>
              <a:off x="112388" y="64815"/>
              <a:ext cx="8919300" cy="50139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172" name="Google Shape;1172;p55"/>
            <p:cNvSpPr/>
            <p:nvPr/>
          </p:nvSpPr>
          <p:spPr>
            <a:xfrm>
              <a:off x="7957765" y="64815"/>
              <a:ext cx="1074000" cy="28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5"/>
            <p:cNvSpPr/>
            <p:nvPr/>
          </p:nvSpPr>
          <p:spPr>
            <a:xfrm>
              <a:off x="8049431" y="201389"/>
              <a:ext cx="157200" cy="144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5"/>
            <p:cNvSpPr/>
            <p:nvPr/>
          </p:nvSpPr>
          <p:spPr>
            <a:xfrm>
              <a:off x="8487687" y="125021"/>
              <a:ext cx="138600" cy="1251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5"/>
            <p:cNvSpPr/>
            <p:nvPr/>
          </p:nvSpPr>
          <p:spPr>
            <a:xfrm>
              <a:off x="8429970" y="177193"/>
              <a:ext cx="138600" cy="1251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5"/>
            <p:cNvSpPr/>
            <p:nvPr/>
          </p:nvSpPr>
          <p:spPr>
            <a:xfrm>
              <a:off x="8741739" y="69974"/>
              <a:ext cx="275100" cy="2874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5"/>
            <p:cNvSpPr/>
            <p:nvPr/>
          </p:nvSpPr>
          <p:spPr>
            <a:xfrm>
              <a:off x="112388" y="64815"/>
              <a:ext cx="7857000" cy="28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TECNICHE DI SICUREZZA ADOTTATE</a:t>
              </a:r>
              <a:endParaRPr/>
            </a:p>
          </p:txBody>
        </p:sp>
      </p:grpSp>
      <p:grpSp>
        <p:nvGrpSpPr>
          <p:cNvPr id="1178" name="Google Shape;1178;p55"/>
          <p:cNvGrpSpPr/>
          <p:nvPr/>
        </p:nvGrpSpPr>
        <p:grpSpPr>
          <a:xfrm>
            <a:off x="459900" y="388727"/>
            <a:ext cx="7964701" cy="4471839"/>
            <a:chOff x="459900" y="388727"/>
            <a:chExt cx="7964701" cy="4471839"/>
          </a:xfrm>
        </p:grpSpPr>
        <p:sp>
          <p:nvSpPr>
            <p:cNvPr id="1179" name="Google Shape;1179;p55"/>
            <p:cNvSpPr txBox="1"/>
            <p:nvPr/>
          </p:nvSpPr>
          <p:spPr>
            <a:xfrm>
              <a:off x="459900" y="388727"/>
              <a:ext cx="7964700" cy="71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7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rPr>
                <a:t>Monitoraggio Rete</a:t>
              </a:r>
              <a:endParaRPr b="1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Per il monitoraggio dell’intera rete utilizzeremo il seguente software: </a:t>
              </a:r>
              <a:r>
                <a:rPr b="1" lang="it">
                  <a:solidFill>
                    <a:srgbClr val="A71B00"/>
                  </a:solidFill>
                  <a:latin typeface="Oswald"/>
                  <a:ea typeface="Oswald"/>
                  <a:cs typeface="Oswald"/>
                  <a:sym typeface="Oswald"/>
                </a:rPr>
                <a:t>OpenNMS</a:t>
              </a: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.</a:t>
              </a:r>
              <a:endParaRPr b="1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pic>
          <p:nvPicPr>
            <p:cNvPr id="1180" name="Google Shape;1180;p55"/>
            <p:cNvPicPr preferRelativeResize="0"/>
            <p:nvPr/>
          </p:nvPicPr>
          <p:blipFill rotWithShape="1">
            <a:blip r:embed="rId3">
              <a:alphaModFix/>
            </a:blip>
            <a:srcRect b="30933" l="0" r="0" t="33358"/>
            <a:stretch/>
          </p:blipFill>
          <p:spPr>
            <a:xfrm>
              <a:off x="522975" y="1054625"/>
              <a:ext cx="2476500" cy="884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1" name="Google Shape;1181;p55"/>
            <p:cNvSpPr txBox="1"/>
            <p:nvPr/>
          </p:nvSpPr>
          <p:spPr>
            <a:xfrm>
              <a:off x="459901" y="4144166"/>
              <a:ext cx="7964700" cy="71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7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rPr>
                <a:t>Server BackUp</a:t>
              </a:r>
              <a:endParaRPr b="1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  <a:p>
              <a:pPr indent="-3238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500"/>
                <a:buFont typeface="Oswald"/>
                <a:buChar char="●"/>
              </a:pP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Funzionamento notturno</a:t>
              </a:r>
              <a:endParaRPr sz="15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182" name="Google Shape;1182;p55"/>
            <p:cNvSpPr txBox="1"/>
            <p:nvPr/>
          </p:nvSpPr>
          <p:spPr>
            <a:xfrm>
              <a:off x="459900" y="1894213"/>
              <a:ext cx="7964700" cy="230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7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rPr>
                <a:t>Sicurezza dei Server</a:t>
              </a:r>
              <a:endParaRPr b="1" sz="17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  <a:p>
              <a:pPr indent="-3238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500"/>
                <a:buFont typeface="Oswald"/>
                <a:buChar char="●"/>
              </a:pP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posti in una sala appositamente adibita nel piano interrato</a:t>
              </a:r>
              <a:endParaRPr sz="1500">
                <a:latin typeface="Oswald"/>
                <a:ea typeface="Oswald"/>
                <a:cs typeface="Oswald"/>
                <a:sym typeface="Oswald"/>
              </a:endParaRPr>
            </a:p>
            <a:p>
              <a:pPr indent="-3238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500"/>
                <a:buFont typeface="Oswald"/>
                <a:buChar char="●"/>
              </a:pP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Accesso esclusivo per l’admin e tecnici autorizzati.</a:t>
              </a:r>
              <a:endParaRPr sz="1500">
                <a:latin typeface="Oswald"/>
                <a:ea typeface="Oswald"/>
                <a:cs typeface="Oswald"/>
                <a:sym typeface="Oswald"/>
              </a:endParaRPr>
            </a:p>
            <a:p>
              <a:pPr indent="-3238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500"/>
                <a:buFont typeface="Oswald"/>
                <a:buChar char="●"/>
              </a:pP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Sistema anti-incendio, </a:t>
              </a:r>
              <a:endParaRPr sz="1500">
                <a:latin typeface="Oswald"/>
                <a:ea typeface="Oswald"/>
                <a:cs typeface="Oswald"/>
                <a:sym typeface="Oswald"/>
              </a:endParaRPr>
            </a:p>
            <a:p>
              <a:pPr indent="-3238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500"/>
                <a:buFont typeface="Oswald"/>
                <a:buChar char="●"/>
              </a:pP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Sistema di raffreddamento adeguato</a:t>
              </a:r>
              <a:endParaRPr sz="1500">
                <a:latin typeface="Oswald"/>
                <a:ea typeface="Oswald"/>
                <a:cs typeface="Oswald"/>
                <a:sym typeface="Oswald"/>
              </a:endParaRPr>
            </a:p>
            <a:p>
              <a:pPr indent="-3238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500"/>
                <a:buFont typeface="Oswald"/>
                <a:buChar char="●"/>
              </a:pP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Sistema di sorveglianza</a:t>
              </a:r>
              <a:endParaRPr sz="1500">
                <a:latin typeface="Oswald"/>
                <a:ea typeface="Oswald"/>
                <a:cs typeface="Oswald"/>
                <a:sym typeface="Oswald"/>
              </a:endParaRPr>
            </a:p>
            <a:p>
              <a:pPr indent="-3238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500"/>
                <a:buFont typeface="Oswald"/>
                <a:buChar char="●"/>
              </a:pP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Allarme anti-intrusione.</a:t>
              </a:r>
              <a:endParaRPr sz="1500">
                <a:latin typeface="Oswald"/>
                <a:ea typeface="Oswald"/>
                <a:cs typeface="Oswald"/>
                <a:sym typeface="Oswald"/>
              </a:endParaRPr>
            </a:p>
            <a:p>
              <a:pPr indent="-3238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500"/>
                <a:buFont typeface="Oswald"/>
                <a:buChar char="●"/>
              </a:pPr>
              <a:r>
                <a:rPr lang="it" sz="1500">
                  <a:latin typeface="Oswald"/>
                  <a:ea typeface="Oswald"/>
                  <a:cs typeface="Oswald"/>
                  <a:sym typeface="Oswald"/>
                </a:rPr>
                <a:t>HD Care</a:t>
              </a:r>
              <a:endParaRPr sz="1500"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7" name="Google Shape;1187;p56"/>
          <p:cNvGrpSpPr/>
          <p:nvPr/>
        </p:nvGrpSpPr>
        <p:grpSpPr>
          <a:xfrm>
            <a:off x="101675" y="80175"/>
            <a:ext cx="8977625" cy="4995475"/>
            <a:chOff x="101675" y="80175"/>
            <a:chExt cx="8977625" cy="4995475"/>
          </a:xfrm>
        </p:grpSpPr>
        <p:sp>
          <p:nvSpPr>
            <p:cNvPr id="1188" name="Google Shape;1188;p56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6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0" name="Google Shape;1190;p56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1191" name="Google Shape;1191;p56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56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56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56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56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56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56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8" name="Google Shape;1198;p56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6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6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6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6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6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6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05" name="Google Shape;1205;p56"/>
            <p:cNvGrpSpPr/>
            <p:nvPr/>
          </p:nvGrpSpPr>
          <p:grpSpPr>
            <a:xfrm>
              <a:off x="687100" y="770150"/>
              <a:ext cx="8392200" cy="4305500"/>
              <a:chOff x="650125" y="671575"/>
              <a:chExt cx="8392200" cy="4305500"/>
            </a:xfrm>
          </p:grpSpPr>
          <p:sp>
            <p:nvSpPr>
              <p:cNvPr id="1206" name="Google Shape;1206;p56"/>
              <p:cNvSpPr/>
              <p:nvPr/>
            </p:nvSpPr>
            <p:spPr>
              <a:xfrm>
                <a:off x="650125" y="67627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56"/>
              <p:cNvSpPr/>
              <p:nvPr/>
            </p:nvSpPr>
            <p:spPr>
              <a:xfrm>
                <a:off x="8031925" y="676250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56"/>
              <p:cNvSpPr/>
              <p:nvPr/>
            </p:nvSpPr>
            <p:spPr>
              <a:xfrm>
                <a:off x="8148875" y="78872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56"/>
              <p:cNvSpPr/>
              <p:nvPr/>
            </p:nvSpPr>
            <p:spPr>
              <a:xfrm>
                <a:off x="8497235" y="718793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56"/>
              <p:cNvSpPr/>
              <p:nvPr/>
            </p:nvSpPr>
            <p:spPr>
              <a:xfrm>
                <a:off x="8442928" y="763545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56"/>
              <p:cNvSpPr/>
              <p:nvPr/>
            </p:nvSpPr>
            <p:spPr>
              <a:xfrm>
                <a:off x="8748725" y="671575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56"/>
              <p:cNvSpPr/>
              <p:nvPr/>
            </p:nvSpPr>
            <p:spPr>
              <a:xfrm>
                <a:off x="650125" y="67627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13" name="Google Shape;1213;p56"/>
          <p:cNvSpPr txBox="1"/>
          <p:nvPr/>
        </p:nvSpPr>
        <p:spPr>
          <a:xfrm>
            <a:off x="1035175" y="1478800"/>
            <a:ext cx="735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200">
                <a:latin typeface="Press Start 2P"/>
                <a:ea typeface="Press Start 2P"/>
                <a:cs typeface="Press Start 2P"/>
                <a:sym typeface="Press Start 2P"/>
              </a:rPr>
              <a:t>PROGETTO </a:t>
            </a:r>
            <a:r>
              <a:rPr lang="it" sz="1200">
                <a:latin typeface="Press Start 2P"/>
                <a:ea typeface="Press Start 2P"/>
                <a:cs typeface="Press Start 2P"/>
                <a:sym typeface="Press Start 2P"/>
              </a:rPr>
              <a:t>- RETI CALCOLATORI: PROTOCOLLI</a:t>
            </a:r>
            <a:endParaRPr sz="12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grpSp>
        <p:nvGrpSpPr>
          <p:cNvPr id="1214" name="Google Shape;1214;p56"/>
          <p:cNvGrpSpPr/>
          <p:nvPr/>
        </p:nvGrpSpPr>
        <p:grpSpPr>
          <a:xfrm>
            <a:off x="-995250" y="2118500"/>
            <a:ext cx="7098300" cy="1005950"/>
            <a:chOff x="-1387425" y="2322050"/>
            <a:chExt cx="7098300" cy="1005950"/>
          </a:xfrm>
        </p:grpSpPr>
        <p:sp>
          <p:nvSpPr>
            <p:cNvPr id="1215" name="Google Shape;1215;p56"/>
            <p:cNvSpPr txBox="1"/>
            <p:nvPr/>
          </p:nvSpPr>
          <p:spPr>
            <a:xfrm>
              <a:off x="-1387425" y="2322050"/>
              <a:ext cx="7098300" cy="100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5300">
                  <a:latin typeface="Oswald"/>
                  <a:ea typeface="Oswald"/>
                  <a:cs typeface="Oswald"/>
                  <a:sym typeface="Oswald"/>
                </a:rPr>
                <a:t>FINE</a:t>
              </a:r>
              <a:endParaRPr sz="5300"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216" name="Google Shape;1216;p56"/>
            <p:cNvSpPr txBox="1"/>
            <p:nvPr/>
          </p:nvSpPr>
          <p:spPr>
            <a:xfrm>
              <a:off x="487650" y="2327500"/>
              <a:ext cx="3431100" cy="100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5300">
                  <a:solidFill>
                    <a:srgbClr val="528F56"/>
                  </a:solidFill>
                  <a:latin typeface="Oswald"/>
                  <a:ea typeface="Oswald"/>
                  <a:cs typeface="Oswald"/>
                  <a:sym typeface="Oswald"/>
                </a:rPr>
                <a:t>FINE</a:t>
              </a:r>
              <a:endParaRPr sz="5300">
                <a:solidFill>
                  <a:srgbClr val="528F56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pic>
        <p:nvPicPr>
          <p:cNvPr id="1217" name="Google Shape;121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4375" y="1924300"/>
            <a:ext cx="3352875" cy="251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prism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800"/>
                                        <p:tgtEl>
                                          <p:spTgt spid="1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17"/>
          <p:cNvGrpSpPr/>
          <p:nvPr/>
        </p:nvGrpSpPr>
        <p:grpSpPr>
          <a:xfrm>
            <a:off x="101675" y="80178"/>
            <a:ext cx="8919230" cy="5013873"/>
            <a:chOff x="101675" y="166425"/>
            <a:chExt cx="8392200" cy="4300800"/>
          </a:xfrm>
        </p:grpSpPr>
        <p:sp>
          <p:nvSpPr>
            <p:cNvPr id="142" name="Google Shape;142;p17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/>
            </a:p>
          </p:txBody>
        </p:sp>
      </p:grpSp>
      <p:sp>
        <p:nvSpPr>
          <p:cNvPr id="149" name="Google Shape;149;p17"/>
          <p:cNvSpPr txBox="1"/>
          <p:nvPr/>
        </p:nvSpPr>
        <p:spPr>
          <a:xfrm>
            <a:off x="958399" y="1901889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latin typeface="Oswald"/>
                <a:ea typeface="Oswald"/>
                <a:cs typeface="Oswald"/>
                <a:sym typeface="Oswald"/>
              </a:rPr>
              <a:t>STRUTTURA FISICA</a:t>
            </a:r>
            <a:endParaRPr sz="53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0" name="Google Shape;150;p17"/>
          <p:cNvSpPr txBox="1"/>
          <p:nvPr/>
        </p:nvSpPr>
        <p:spPr>
          <a:xfrm>
            <a:off x="1012138" y="1894213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STRUTTURA FISICA</a:t>
            </a:r>
            <a:endParaRPr sz="5300">
              <a:solidFill>
                <a:srgbClr val="A71B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8"/>
          <p:cNvGrpSpPr/>
          <p:nvPr/>
        </p:nvGrpSpPr>
        <p:grpSpPr>
          <a:xfrm>
            <a:off x="101675" y="80178"/>
            <a:ext cx="8919230" cy="5013873"/>
            <a:chOff x="101675" y="166425"/>
            <a:chExt cx="8392200" cy="4300800"/>
          </a:xfrm>
        </p:grpSpPr>
        <p:sp>
          <p:nvSpPr>
            <p:cNvPr id="156" name="Google Shape;156;p18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8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STRUTTURA FISICA</a:t>
              </a:r>
              <a:endParaRPr/>
            </a:p>
          </p:txBody>
        </p:sp>
      </p:grpSp>
      <p:sp>
        <p:nvSpPr>
          <p:cNvPr id="163" name="Google Shape;163;p18"/>
          <p:cNvSpPr txBox="1"/>
          <p:nvPr/>
        </p:nvSpPr>
        <p:spPr>
          <a:xfrm>
            <a:off x="242050" y="652525"/>
            <a:ext cx="81825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L’Azienda sarà formata da 5 edifici che verranno rinominati con le lettere dell’alfabeto e saranno così strutturati:</a:t>
            </a:r>
            <a:endParaRPr/>
          </a:p>
        </p:txBody>
      </p:sp>
      <p:graphicFrame>
        <p:nvGraphicFramePr>
          <p:cNvPr id="164" name="Google Shape;164;p18"/>
          <p:cNvGraphicFramePr/>
          <p:nvPr/>
        </p:nvGraphicFramePr>
        <p:xfrm>
          <a:off x="598850" y="1938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{89516E85-968D-409C-A97B-EEFD141FED04}</a:tableStyleId>
              </a:tblPr>
              <a:tblGrid>
                <a:gridCol w="1867225"/>
                <a:gridCol w="1867225"/>
                <a:gridCol w="1867225"/>
                <a:gridCol w="1867225"/>
              </a:tblGrid>
              <a:tr h="388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rgbClr val="528F56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Edificio</a:t>
                      </a:r>
                      <a:endParaRPr>
                        <a:solidFill>
                          <a:srgbClr val="528F5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rgbClr val="528F56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Piani</a:t>
                      </a:r>
                      <a:endParaRPr>
                        <a:solidFill>
                          <a:srgbClr val="528F5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rgbClr val="528F56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Stanze</a:t>
                      </a:r>
                      <a:endParaRPr b="1">
                        <a:solidFill>
                          <a:srgbClr val="528F56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 sz="1300">
                          <a:solidFill>
                            <a:srgbClr val="528F56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Utenti per Stanza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/>
                        <a:t>5</a:t>
                      </a:r>
                      <a:endParaRPr>
                        <a:solidFill>
                          <a:srgbClr val="528F56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9"/>
          <p:cNvGrpSpPr/>
          <p:nvPr/>
        </p:nvGrpSpPr>
        <p:grpSpPr>
          <a:xfrm>
            <a:off x="90586" y="100515"/>
            <a:ext cx="8962817" cy="4942470"/>
            <a:chOff x="101675" y="80175"/>
            <a:chExt cx="8666425" cy="4642125"/>
          </a:xfrm>
        </p:grpSpPr>
        <p:sp>
          <p:nvSpPr>
            <p:cNvPr id="170" name="Google Shape;170;p19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9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" name="Google Shape;172;p19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173" name="Google Shape;173;p19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9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19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9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9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9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9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STRUTTURA FISICA</a:t>
                </a:r>
                <a:endParaRPr/>
              </a:p>
            </p:txBody>
          </p:sp>
        </p:grpSp>
        <p:sp>
          <p:nvSpPr>
            <p:cNvPr id="180" name="Google Shape;180;p19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CABLAGGIO STRUTTURATO</a:t>
              </a:r>
              <a:endParaRPr/>
            </a:p>
          </p:txBody>
        </p:sp>
      </p:grpSp>
      <p:sp>
        <p:nvSpPr>
          <p:cNvPr id="187" name="Google Shape;187;p19"/>
          <p:cNvSpPr txBox="1"/>
          <p:nvPr/>
        </p:nvSpPr>
        <p:spPr>
          <a:xfrm>
            <a:off x="1943447" y="4055875"/>
            <a:ext cx="658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Oswald"/>
                <a:ea typeface="Oswald"/>
                <a:cs typeface="Oswald"/>
                <a:sym typeface="Oswald"/>
              </a:rPr>
              <a:t>Router</a:t>
            </a:r>
            <a:endParaRPr sz="13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88" name="Google Shape;1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6958" y="868949"/>
            <a:ext cx="1635017" cy="717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89" name="Google Shape;189;p19"/>
          <p:cNvGrpSpPr/>
          <p:nvPr/>
        </p:nvGrpSpPr>
        <p:grpSpPr>
          <a:xfrm>
            <a:off x="7574542" y="3602760"/>
            <a:ext cx="1300861" cy="1254785"/>
            <a:chOff x="6619471" y="3356375"/>
            <a:chExt cx="1556427" cy="1539425"/>
          </a:xfrm>
        </p:grpSpPr>
        <p:sp>
          <p:nvSpPr>
            <p:cNvPr id="190" name="Google Shape;190;p19"/>
            <p:cNvSpPr txBox="1"/>
            <p:nvPr/>
          </p:nvSpPr>
          <p:spPr>
            <a:xfrm flipH="1">
              <a:off x="6619471" y="3356375"/>
              <a:ext cx="1527600" cy="54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700">
                  <a:latin typeface="Oswald"/>
                  <a:ea typeface="Oswald"/>
                  <a:cs typeface="Oswald"/>
                  <a:sym typeface="Oswald"/>
                </a:rPr>
                <a:t>Legenda</a:t>
              </a: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191" name="Google Shape;191;p19"/>
            <p:cNvSpPr txBox="1"/>
            <p:nvPr/>
          </p:nvSpPr>
          <p:spPr>
            <a:xfrm flipH="1">
              <a:off x="7488573" y="3864700"/>
              <a:ext cx="658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200">
                  <a:latin typeface="Oswald"/>
                  <a:ea typeface="Oswald"/>
                  <a:cs typeface="Oswald"/>
                  <a:sym typeface="Oswald"/>
                </a:rPr>
                <a:t>Fibra</a:t>
              </a:r>
              <a:endParaRPr sz="900"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192" name="Google Shape;192;p19"/>
            <p:cNvCxnSpPr/>
            <p:nvPr/>
          </p:nvCxnSpPr>
          <p:spPr>
            <a:xfrm>
              <a:off x="6710775" y="4380250"/>
              <a:ext cx="5688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3" name="Google Shape;193;p19"/>
            <p:cNvSpPr txBox="1"/>
            <p:nvPr/>
          </p:nvSpPr>
          <p:spPr>
            <a:xfrm flipH="1">
              <a:off x="7517398" y="4195600"/>
              <a:ext cx="658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200">
                  <a:latin typeface="Oswald"/>
                  <a:ea typeface="Oswald"/>
                  <a:cs typeface="Oswald"/>
                  <a:sym typeface="Oswald"/>
                </a:rPr>
                <a:t>STP</a:t>
              </a:r>
              <a:endParaRPr sz="900"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194" name="Google Shape;194;p19"/>
            <p:cNvCxnSpPr/>
            <p:nvPr/>
          </p:nvCxnSpPr>
          <p:spPr>
            <a:xfrm>
              <a:off x="6710775" y="4711150"/>
              <a:ext cx="568800" cy="0"/>
            </a:xfrm>
            <a:prstGeom prst="straightConnector1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5" name="Google Shape;195;p19"/>
            <p:cNvSpPr txBox="1"/>
            <p:nvPr/>
          </p:nvSpPr>
          <p:spPr>
            <a:xfrm flipH="1">
              <a:off x="7517398" y="4526500"/>
              <a:ext cx="658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200">
                  <a:latin typeface="Oswald"/>
                  <a:ea typeface="Oswald"/>
                  <a:cs typeface="Oswald"/>
                  <a:sym typeface="Oswald"/>
                </a:rPr>
                <a:t>U</a:t>
              </a:r>
              <a:r>
                <a:rPr lang="it" sz="1200">
                  <a:latin typeface="Oswald"/>
                  <a:ea typeface="Oswald"/>
                  <a:cs typeface="Oswald"/>
                  <a:sym typeface="Oswald"/>
                </a:rPr>
                <a:t>TP</a:t>
              </a:r>
              <a:endParaRPr sz="900"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196" name="Google Shape;196;p19"/>
            <p:cNvCxnSpPr/>
            <p:nvPr/>
          </p:nvCxnSpPr>
          <p:spPr>
            <a:xfrm>
              <a:off x="6710775" y="4049350"/>
              <a:ext cx="568800" cy="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97" name="Google Shape;197;p19"/>
          <p:cNvSpPr/>
          <p:nvPr/>
        </p:nvSpPr>
        <p:spPr>
          <a:xfrm>
            <a:off x="7408650" y="3497575"/>
            <a:ext cx="1571400" cy="14394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" name="Google Shape;198;p19"/>
          <p:cNvGrpSpPr/>
          <p:nvPr/>
        </p:nvGrpSpPr>
        <p:grpSpPr>
          <a:xfrm>
            <a:off x="661725" y="1075150"/>
            <a:ext cx="6027125" cy="3450325"/>
            <a:chOff x="1533200" y="1140450"/>
            <a:chExt cx="6027125" cy="3450325"/>
          </a:xfrm>
        </p:grpSpPr>
        <p:pic>
          <p:nvPicPr>
            <p:cNvPr id="199" name="Google Shape;199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35137" y="3408525"/>
              <a:ext cx="1117975" cy="11179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78575" y="2803200"/>
              <a:ext cx="446400" cy="446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Google Shape;201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398450" y="2125350"/>
              <a:ext cx="446400" cy="446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2" name="Google Shape;202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814025" y="2756175"/>
              <a:ext cx="446400" cy="446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3" name="Google Shape;203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840575" y="2125650"/>
              <a:ext cx="446400" cy="446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4" name="Google Shape;204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398450" y="1140450"/>
              <a:ext cx="446400" cy="446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19"/>
            <p:cNvSpPr txBox="1"/>
            <p:nvPr/>
          </p:nvSpPr>
          <p:spPr>
            <a:xfrm>
              <a:off x="4292398" y="2572050"/>
              <a:ext cx="658500" cy="61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00">
                  <a:latin typeface="Oswald"/>
                  <a:ea typeface="Oswald"/>
                  <a:cs typeface="Oswald"/>
                  <a:sym typeface="Oswald"/>
                </a:rPr>
                <a:t>Switch piano</a:t>
              </a:r>
              <a:endParaRPr sz="1300"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206" name="Google Shape;206;p19"/>
            <p:cNvCxnSpPr>
              <a:stCxn id="199" idx="3"/>
              <a:endCxn id="200" idx="2"/>
            </p:cNvCxnSpPr>
            <p:nvPr/>
          </p:nvCxnSpPr>
          <p:spPr>
            <a:xfrm flipH="1" rot="10800000">
              <a:off x="2753112" y="3249612"/>
              <a:ext cx="848700" cy="7179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" name="Google Shape;207;p19"/>
            <p:cNvCxnSpPr>
              <a:stCxn id="200" idx="0"/>
              <a:endCxn id="204" idx="1"/>
            </p:cNvCxnSpPr>
            <p:nvPr/>
          </p:nvCxnSpPr>
          <p:spPr>
            <a:xfrm rot="-5400000">
              <a:off x="3280475" y="1685100"/>
              <a:ext cx="1439400" cy="7968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8" name="Google Shape;208;p19"/>
            <p:cNvSpPr txBox="1"/>
            <p:nvPr/>
          </p:nvSpPr>
          <p:spPr>
            <a:xfrm>
              <a:off x="2744225" y="2745575"/>
              <a:ext cx="658500" cy="61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00">
                  <a:latin typeface="Oswald"/>
                  <a:ea typeface="Oswald"/>
                  <a:cs typeface="Oswald"/>
                  <a:sym typeface="Oswald"/>
                </a:rPr>
                <a:t>Switch edificio</a:t>
              </a:r>
              <a:endParaRPr sz="1300"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209" name="Google Shape;209;p19"/>
            <p:cNvCxnSpPr>
              <a:stCxn id="201" idx="1"/>
              <a:endCxn id="200" idx="0"/>
            </p:cNvCxnSpPr>
            <p:nvPr/>
          </p:nvCxnSpPr>
          <p:spPr>
            <a:xfrm flipH="1">
              <a:off x="3601650" y="2348550"/>
              <a:ext cx="796800" cy="4548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0" name="Google Shape;210;p19"/>
            <p:cNvCxnSpPr>
              <a:stCxn id="201" idx="3"/>
              <a:endCxn id="203" idx="1"/>
            </p:cNvCxnSpPr>
            <p:nvPr/>
          </p:nvCxnSpPr>
          <p:spPr>
            <a:xfrm>
              <a:off x="4844850" y="2348550"/>
              <a:ext cx="995700" cy="600"/>
            </a:xfrm>
            <a:prstGeom prst="bentConnector3">
              <a:avLst>
                <a:gd fmla="val 50001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1" name="Google Shape;211;p19"/>
            <p:cNvSpPr txBox="1"/>
            <p:nvPr/>
          </p:nvSpPr>
          <p:spPr>
            <a:xfrm>
              <a:off x="5723247" y="3202350"/>
              <a:ext cx="658500" cy="61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00">
                  <a:latin typeface="Oswald"/>
                  <a:ea typeface="Oswald"/>
                  <a:cs typeface="Oswald"/>
                  <a:sym typeface="Oswald"/>
                </a:rPr>
                <a:t>Switch stanza</a:t>
              </a:r>
              <a:endParaRPr sz="1300"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212" name="Google Shape;212;p19"/>
            <p:cNvCxnSpPr>
              <a:stCxn id="201" idx="3"/>
              <a:endCxn id="202" idx="1"/>
            </p:cNvCxnSpPr>
            <p:nvPr/>
          </p:nvCxnSpPr>
          <p:spPr>
            <a:xfrm>
              <a:off x="4844850" y="2348550"/>
              <a:ext cx="969300" cy="630900"/>
            </a:xfrm>
            <a:prstGeom prst="bentConnector3">
              <a:avLst>
                <a:gd fmla="val 49994" name="adj1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" name="Google Shape;213;p19"/>
            <p:cNvCxnSpPr>
              <a:endCxn id="214" idx="1"/>
            </p:cNvCxnSpPr>
            <p:nvPr/>
          </p:nvCxnSpPr>
          <p:spPr>
            <a:xfrm>
              <a:off x="3339500" y="3984325"/>
              <a:ext cx="772800" cy="339000"/>
            </a:xfrm>
            <a:prstGeom prst="bentConnector3">
              <a:avLst>
                <a:gd fmla="val 1815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pic>
          <p:nvPicPr>
            <p:cNvPr id="215" name="Google Shape;215;p1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533200" y="1586850"/>
              <a:ext cx="1219901" cy="5349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pic>
        <p:cxnSp>
          <p:nvCxnSpPr>
            <p:cNvPr id="216" name="Google Shape;216;p19"/>
            <p:cNvCxnSpPr>
              <a:stCxn id="215" idx="2"/>
            </p:cNvCxnSpPr>
            <p:nvPr/>
          </p:nvCxnSpPr>
          <p:spPr>
            <a:xfrm flipH="1" rot="-5400000">
              <a:off x="2658850" y="1606050"/>
              <a:ext cx="407700" cy="1439100"/>
            </a:xfrm>
            <a:prstGeom prst="bentConnector2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17" name="Google Shape;217;p19"/>
            <p:cNvCxnSpPr/>
            <p:nvPr/>
          </p:nvCxnSpPr>
          <p:spPr>
            <a:xfrm rot="-5400000">
              <a:off x="6549775" y="1962450"/>
              <a:ext cx="1294800" cy="726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pic>
          <p:nvPicPr>
            <p:cNvPr id="214" name="Google Shape;214;p1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112300" y="4055875"/>
              <a:ext cx="1219900" cy="5349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grpSp>
        <p:nvGrpSpPr>
          <p:cNvPr id="218" name="Google Shape;218;p19"/>
          <p:cNvGrpSpPr/>
          <p:nvPr/>
        </p:nvGrpSpPr>
        <p:grpSpPr>
          <a:xfrm>
            <a:off x="5388950" y="2705212"/>
            <a:ext cx="1175302" cy="1206811"/>
            <a:chOff x="5388950" y="2705212"/>
            <a:chExt cx="1175302" cy="1206811"/>
          </a:xfrm>
        </p:grpSpPr>
        <p:pic>
          <p:nvPicPr>
            <p:cNvPr id="219" name="Google Shape;219;p19"/>
            <p:cNvPicPr preferRelativeResize="0"/>
            <p:nvPr/>
          </p:nvPicPr>
          <p:blipFill rotWithShape="1">
            <a:blip r:embed="rId7">
              <a:alphaModFix/>
            </a:blip>
            <a:srcRect b="-16468" l="0" r="-7204" t="0"/>
            <a:stretch/>
          </p:blipFill>
          <p:spPr>
            <a:xfrm>
              <a:off x="6191349" y="2705212"/>
              <a:ext cx="372902" cy="4144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" name="Google Shape;220;p19"/>
            <p:cNvPicPr preferRelativeResize="0"/>
            <p:nvPr/>
          </p:nvPicPr>
          <p:blipFill rotWithShape="1">
            <a:blip r:embed="rId7">
              <a:alphaModFix/>
            </a:blip>
            <a:srcRect b="-16468" l="0" r="-7204" t="0"/>
            <a:stretch/>
          </p:blipFill>
          <p:spPr>
            <a:xfrm>
              <a:off x="6191349" y="3497587"/>
              <a:ext cx="372902" cy="41443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21" name="Google Shape;221;p19"/>
            <p:cNvCxnSpPr>
              <a:stCxn id="202" idx="3"/>
              <a:endCxn id="219" idx="1"/>
            </p:cNvCxnSpPr>
            <p:nvPr/>
          </p:nvCxnSpPr>
          <p:spPr>
            <a:xfrm flipH="1" rot="10800000">
              <a:off x="5388950" y="2912575"/>
              <a:ext cx="802500" cy="1500"/>
            </a:xfrm>
            <a:prstGeom prst="bentConnector3">
              <a:avLst>
                <a:gd fmla="val 49994" name="adj1"/>
              </a:avLst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2" name="Google Shape;222;p19"/>
            <p:cNvCxnSpPr>
              <a:stCxn id="202" idx="3"/>
              <a:endCxn id="220" idx="1"/>
            </p:cNvCxnSpPr>
            <p:nvPr/>
          </p:nvCxnSpPr>
          <p:spPr>
            <a:xfrm>
              <a:off x="5388950" y="2914075"/>
              <a:ext cx="802500" cy="790800"/>
            </a:xfrm>
            <a:prstGeom prst="bentConnector3">
              <a:avLst>
                <a:gd fmla="val 49994" name="adj1"/>
              </a:avLst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3" name="Google Shape;223;p19"/>
          <p:cNvSpPr txBox="1"/>
          <p:nvPr/>
        </p:nvSpPr>
        <p:spPr>
          <a:xfrm>
            <a:off x="6196850" y="3912025"/>
            <a:ext cx="492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Oswald"/>
                <a:ea typeface="Oswald"/>
                <a:cs typeface="Oswald"/>
                <a:sym typeface="Oswald"/>
              </a:rPr>
              <a:t>Host</a:t>
            </a:r>
            <a:endParaRPr sz="13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0"/>
          <p:cNvGrpSpPr/>
          <p:nvPr/>
        </p:nvGrpSpPr>
        <p:grpSpPr>
          <a:xfrm>
            <a:off x="90586" y="50990"/>
            <a:ext cx="8962817" cy="4942470"/>
            <a:chOff x="101675" y="80175"/>
            <a:chExt cx="8666425" cy="4642125"/>
          </a:xfrm>
        </p:grpSpPr>
        <p:sp>
          <p:nvSpPr>
            <p:cNvPr id="229" name="Google Shape;229;p20"/>
            <p:cNvSpPr/>
            <p:nvPr/>
          </p:nvSpPr>
          <p:spPr>
            <a:xfrm flipH="1">
              <a:off x="7720536" y="1894213"/>
              <a:ext cx="5100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0"/>
            <p:cNvSpPr/>
            <p:nvPr/>
          </p:nvSpPr>
          <p:spPr>
            <a:xfrm flipH="1">
              <a:off x="7932933" y="1938965"/>
              <a:ext cx="5100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1" name="Google Shape;231;p20"/>
            <p:cNvGrpSpPr/>
            <p:nvPr/>
          </p:nvGrpSpPr>
          <p:grpSpPr>
            <a:xfrm>
              <a:off x="101675" y="80175"/>
              <a:ext cx="8392200" cy="4300800"/>
              <a:chOff x="101675" y="166425"/>
              <a:chExt cx="8392200" cy="4300800"/>
            </a:xfrm>
          </p:grpSpPr>
          <p:sp>
            <p:nvSpPr>
              <p:cNvPr id="232" name="Google Shape;232;p20"/>
              <p:cNvSpPr/>
              <p:nvPr/>
            </p:nvSpPr>
            <p:spPr>
              <a:xfrm>
                <a:off x="101675" y="166425"/>
                <a:ext cx="8392200" cy="430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0"/>
              <p:cNvSpPr/>
              <p:nvPr/>
            </p:nvSpPr>
            <p:spPr>
              <a:xfrm>
                <a:off x="7483475" y="166425"/>
                <a:ext cx="10104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0"/>
              <p:cNvSpPr/>
              <p:nvPr/>
            </p:nvSpPr>
            <p:spPr>
              <a:xfrm>
                <a:off x="7569725" y="283575"/>
                <a:ext cx="147900" cy="12300"/>
              </a:xfrm>
              <a:prstGeom prst="rect">
                <a:avLst/>
              </a:prstGeom>
              <a:noFill/>
              <a:ln cap="flat" cmpd="sng" w="19050">
                <a:solidFill>
                  <a:srgbClr val="E795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0"/>
              <p:cNvSpPr/>
              <p:nvPr/>
            </p:nvSpPr>
            <p:spPr>
              <a:xfrm>
                <a:off x="7982085" y="218068"/>
                <a:ext cx="130500" cy="107400"/>
              </a:xfrm>
              <a:prstGeom prst="rect">
                <a:avLst/>
              </a:prstGeom>
              <a:noFill/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0"/>
              <p:cNvSpPr/>
              <p:nvPr/>
            </p:nvSpPr>
            <p:spPr>
              <a:xfrm>
                <a:off x="7927778" y="262820"/>
                <a:ext cx="130500" cy="1074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rgbClr val="528F5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0"/>
              <p:cNvSpPr/>
              <p:nvPr/>
            </p:nvSpPr>
            <p:spPr>
              <a:xfrm>
                <a:off x="8221125" y="170850"/>
                <a:ext cx="258900" cy="246600"/>
              </a:xfrm>
              <a:prstGeom prst="mathMultiply">
                <a:avLst>
                  <a:gd fmla="val 4998" name="adj1"/>
                </a:avLst>
              </a:prstGeom>
              <a:solidFill>
                <a:schemeClr val="lt1"/>
              </a:solidFill>
              <a:ln cap="flat" cmpd="sng" w="19050">
                <a:solidFill>
                  <a:srgbClr val="A71B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0"/>
              <p:cNvSpPr/>
              <p:nvPr/>
            </p:nvSpPr>
            <p:spPr>
              <a:xfrm>
                <a:off x="101675" y="166425"/>
                <a:ext cx="7392600" cy="246600"/>
              </a:xfrm>
              <a:prstGeom prst="rect">
                <a:avLst/>
              </a:prstGeom>
              <a:solidFill>
                <a:schemeClr val="lt2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it">
                    <a:solidFill>
                      <a:srgbClr val="A71B00"/>
                    </a:solidFill>
                    <a:latin typeface="Fira Code"/>
                    <a:ea typeface="Fira Code"/>
                    <a:cs typeface="Fira Code"/>
                    <a:sym typeface="Fira Code"/>
                  </a:rPr>
                  <a:t>STRUTTURA FISICA</a:t>
                </a:r>
                <a:endParaRPr/>
              </a:p>
            </p:txBody>
          </p:sp>
        </p:grpSp>
        <p:sp>
          <p:nvSpPr>
            <p:cNvPr id="239" name="Google Shape;239;p20"/>
            <p:cNvSpPr/>
            <p:nvPr/>
          </p:nvSpPr>
          <p:spPr>
            <a:xfrm>
              <a:off x="375900" y="421500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0"/>
            <p:cNvSpPr/>
            <p:nvPr/>
          </p:nvSpPr>
          <p:spPr>
            <a:xfrm>
              <a:off x="7757700" y="421600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7880850" y="547063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8278660" y="46841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8224353" y="51317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0"/>
            <p:cNvSpPr/>
            <p:nvPr/>
          </p:nvSpPr>
          <p:spPr>
            <a:xfrm>
              <a:off x="8482975" y="42120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0"/>
            <p:cNvSpPr/>
            <p:nvPr/>
          </p:nvSpPr>
          <p:spPr>
            <a:xfrm>
              <a:off x="375900" y="421200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solidFill>
                    <a:srgbClr val="A71B00"/>
                  </a:solidFill>
                  <a:latin typeface="Fira Code"/>
                  <a:ea typeface="Fira Code"/>
                  <a:cs typeface="Fira Code"/>
                  <a:sym typeface="Fira Code"/>
                </a:rPr>
                <a:t>CABLAGGIO STRUTTURATO </a:t>
              </a:r>
              <a:endParaRPr/>
            </a:p>
          </p:txBody>
        </p:sp>
      </p:grpSp>
      <p:grpSp>
        <p:nvGrpSpPr>
          <p:cNvPr id="246" name="Google Shape;246;p20"/>
          <p:cNvGrpSpPr/>
          <p:nvPr/>
        </p:nvGrpSpPr>
        <p:grpSpPr>
          <a:xfrm>
            <a:off x="1411175" y="1030200"/>
            <a:ext cx="1117975" cy="1117975"/>
            <a:chOff x="1713725" y="1453775"/>
            <a:chExt cx="1117975" cy="1117975"/>
          </a:xfrm>
        </p:grpSpPr>
        <p:pic>
          <p:nvPicPr>
            <p:cNvPr id="247" name="Google Shape;247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13725" y="1453775"/>
              <a:ext cx="1117975" cy="1117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8" name="Google Shape;248;p20"/>
            <p:cNvSpPr txBox="1"/>
            <p:nvPr/>
          </p:nvSpPr>
          <p:spPr>
            <a:xfrm>
              <a:off x="1943472" y="2110650"/>
              <a:ext cx="6585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00">
                  <a:latin typeface="Oswald"/>
                  <a:ea typeface="Oswald"/>
                  <a:cs typeface="Oswald"/>
                  <a:sym typeface="Oswald"/>
                </a:rPr>
                <a:t>Router</a:t>
              </a:r>
              <a:endParaRPr sz="1300"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249" name="Google Shape;249;p20"/>
          <p:cNvGrpSpPr/>
          <p:nvPr/>
        </p:nvGrpSpPr>
        <p:grpSpPr>
          <a:xfrm>
            <a:off x="7517517" y="961797"/>
            <a:ext cx="1276769" cy="783821"/>
            <a:chOff x="6619471" y="3356375"/>
            <a:chExt cx="1527602" cy="961625"/>
          </a:xfrm>
        </p:grpSpPr>
        <p:sp>
          <p:nvSpPr>
            <p:cNvPr id="250" name="Google Shape;250;p20"/>
            <p:cNvSpPr txBox="1"/>
            <p:nvPr/>
          </p:nvSpPr>
          <p:spPr>
            <a:xfrm flipH="1">
              <a:off x="6619471" y="3356375"/>
              <a:ext cx="1527600" cy="54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700">
                  <a:latin typeface="Oswald"/>
                  <a:ea typeface="Oswald"/>
                  <a:cs typeface="Oswald"/>
                  <a:sym typeface="Oswald"/>
                </a:rPr>
                <a:t>Legenda</a:t>
              </a:r>
              <a:endParaRPr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251" name="Google Shape;251;p20"/>
            <p:cNvSpPr txBox="1"/>
            <p:nvPr/>
          </p:nvSpPr>
          <p:spPr>
            <a:xfrm flipH="1">
              <a:off x="7488573" y="3864700"/>
              <a:ext cx="658500" cy="4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200">
                  <a:latin typeface="Oswald"/>
                  <a:ea typeface="Oswald"/>
                  <a:cs typeface="Oswald"/>
                  <a:sym typeface="Oswald"/>
                </a:rPr>
                <a:t>Fibra</a:t>
              </a:r>
              <a:endParaRPr sz="900">
                <a:latin typeface="Oswald"/>
                <a:ea typeface="Oswald"/>
                <a:cs typeface="Oswald"/>
                <a:sym typeface="Oswald"/>
              </a:endParaRPr>
            </a:p>
          </p:txBody>
        </p:sp>
        <p:cxnSp>
          <p:nvCxnSpPr>
            <p:cNvPr id="252" name="Google Shape;252;p20"/>
            <p:cNvCxnSpPr/>
            <p:nvPr/>
          </p:nvCxnSpPr>
          <p:spPr>
            <a:xfrm>
              <a:off x="6710775" y="4049350"/>
              <a:ext cx="568800" cy="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3" name="Google Shape;253;p20"/>
          <p:cNvSpPr/>
          <p:nvPr/>
        </p:nvSpPr>
        <p:spPr>
          <a:xfrm>
            <a:off x="7442875" y="869475"/>
            <a:ext cx="1498800" cy="876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4" name="Google Shape;254;p20"/>
          <p:cNvGrpSpPr/>
          <p:nvPr/>
        </p:nvGrpSpPr>
        <p:grpSpPr>
          <a:xfrm>
            <a:off x="1411175" y="3497575"/>
            <a:ext cx="1117975" cy="1117975"/>
            <a:chOff x="1713725" y="1453775"/>
            <a:chExt cx="1117975" cy="1117975"/>
          </a:xfrm>
        </p:grpSpPr>
        <p:pic>
          <p:nvPicPr>
            <p:cNvPr id="255" name="Google Shape;25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13725" y="1453775"/>
              <a:ext cx="1117975" cy="1117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6" name="Google Shape;256;p20"/>
            <p:cNvSpPr txBox="1"/>
            <p:nvPr/>
          </p:nvSpPr>
          <p:spPr>
            <a:xfrm>
              <a:off x="1943472" y="2110650"/>
              <a:ext cx="6585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00">
                  <a:latin typeface="Oswald"/>
                  <a:ea typeface="Oswald"/>
                  <a:cs typeface="Oswald"/>
                  <a:sym typeface="Oswald"/>
                </a:rPr>
                <a:t>Router</a:t>
              </a:r>
              <a:endParaRPr sz="1300"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257" name="Google Shape;257;p20"/>
          <p:cNvGrpSpPr/>
          <p:nvPr/>
        </p:nvGrpSpPr>
        <p:grpSpPr>
          <a:xfrm>
            <a:off x="4561187" y="3497575"/>
            <a:ext cx="1117975" cy="1117975"/>
            <a:chOff x="1713725" y="1453775"/>
            <a:chExt cx="1117975" cy="1117975"/>
          </a:xfrm>
        </p:grpSpPr>
        <p:pic>
          <p:nvPicPr>
            <p:cNvPr id="258" name="Google Shape;258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13725" y="1453775"/>
              <a:ext cx="1117975" cy="1117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9" name="Google Shape;259;p20"/>
            <p:cNvSpPr txBox="1"/>
            <p:nvPr/>
          </p:nvSpPr>
          <p:spPr>
            <a:xfrm>
              <a:off x="1943472" y="2110650"/>
              <a:ext cx="6585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00">
                  <a:latin typeface="Oswald"/>
                  <a:ea typeface="Oswald"/>
                  <a:cs typeface="Oswald"/>
                  <a:sym typeface="Oswald"/>
                </a:rPr>
                <a:t>Router</a:t>
              </a:r>
              <a:endParaRPr sz="1300"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260" name="Google Shape;260;p20"/>
          <p:cNvGrpSpPr/>
          <p:nvPr/>
        </p:nvGrpSpPr>
        <p:grpSpPr>
          <a:xfrm>
            <a:off x="4561175" y="1023612"/>
            <a:ext cx="1117975" cy="1117975"/>
            <a:chOff x="1713725" y="1453775"/>
            <a:chExt cx="1117975" cy="1117975"/>
          </a:xfrm>
        </p:grpSpPr>
        <p:pic>
          <p:nvPicPr>
            <p:cNvPr id="261" name="Google Shape;261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13725" y="1453775"/>
              <a:ext cx="1117975" cy="1117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2" name="Google Shape;262;p20"/>
            <p:cNvSpPr txBox="1"/>
            <p:nvPr/>
          </p:nvSpPr>
          <p:spPr>
            <a:xfrm>
              <a:off x="1943472" y="2110650"/>
              <a:ext cx="6585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00">
                  <a:latin typeface="Oswald"/>
                  <a:ea typeface="Oswald"/>
                  <a:cs typeface="Oswald"/>
                  <a:sym typeface="Oswald"/>
                </a:rPr>
                <a:t>Router</a:t>
              </a:r>
              <a:endParaRPr sz="1300"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263" name="Google Shape;263;p20"/>
          <p:cNvGrpSpPr/>
          <p:nvPr/>
        </p:nvGrpSpPr>
        <p:grpSpPr>
          <a:xfrm>
            <a:off x="5984912" y="3563275"/>
            <a:ext cx="1117975" cy="1117975"/>
            <a:chOff x="1713725" y="1453775"/>
            <a:chExt cx="1117975" cy="1117975"/>
          </a:xfrm>
        </p:grpSpPr>
        <p:pic>
          <p:nvPicPr>
            <p:cNvPr id="264" name="Google Shape;264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13725" y="1453775"/>
              <a:ext cx="1117975" cy="1117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5" name="Google Shape;265;p20"/>
            <p:cNvSpPr txBox="1"/>
            <p:nvPr/>
          </p:nvSpPr>
          <p:spPr>
            <a:xfrm>
              <a:off x="1943472" y="2110650"/>
              <a:ext cx="6585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00">
                  <a:latin typeface="Oswald"/>
                  <a:ea typeface="Oswald"/>
                  <a:cs typeface="Oswald"/>
                  <a:sym typeface="Oswald"/>
                </a:rPr>
                <a:t>Router</a:t>
              </a:r>
              <a:endParaRPr sz="1300"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cxnSp>
        <p:nvCxnSpPr>
          <p:cNvPr id="266" name="Google Shape;266;p20"/>
          <p:cNvCxnSpPr>
            <a:stCxn id="255" idx="3"/>
            <a:endCxn id="258" idx="1"/>
          </p:cNvCxnSpPr>
          <p:nvPr/>
        </p:nvCxnSpPr>
        <p:spPr>
          <a:xfrm>
            <a:off x="2529150" y="4056562"/>
            <a:ext cx="2031900" cy="600"/>
          </a:xfrm>
          <a:prstGeom prst="bentConnector3">
            <a:avLst>
              <a:gd fmla="val 50003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20"/>
          <p:cNvCxnSpPr>
            <a:stCxn id="261" idx="3"/>
          </p:cNvCxnSpPr>
          <p:nvPr/>
        </p:nvCxnSpPr>
        <p:spPr>
          <a:xfrm>
            <a:off x="5679150" y="1582600"/>
            <a:ext cx="969000" cy="2251500"/>
          </a:xfrm>
          <a:prstGeom prst="bentConnector2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20"/>
          <p:cNvCxnSpPr>
            <a:stCxn id="247" idx="3"/>
            <a:endCxn id="261" idx="1"/>
          </p:cNvCxnSpPr>
          <p:nvPr/>
        </p:nvCxnSpPr>
        <p:spPr>
          <a:xfrm flipH="1" rot="10800000">
            <a:off x="2529150" y="1582587"/>
            <a:ext cx="2031900" cy="6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20"/>
          <p:cNvCxnSpPr>
            <a:stCxn id="248" idx="2"/>
          </p:cNvCxnSpPr>
          <p:nvPr/>
        </p:nvCxnSpPr>
        <p:spPr>
          <a:xfrm flipH="1">
            <a:off x="1966872" y="2071975"/>
            <a:ext cx="3300" cy="1741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" name="Google Shape;270;p20"/>
          <p:cNvCxnSpPr/>
          <p:nvPr/>
        </p:nvCxnSpPr>
        <p:spPr>
          <a:xfrm flipH="1">
            <a:off x="5160197" y="2071975"/>
            <a:ext cx="3300" cy="1741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1" name="Google Shape;27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8000" y="2274650"/>
            <a:ext cx="1435800" cy="717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272" name="Google Shape;272;p20"/>
          <p:cNvCxnSpPr>
            <a:endCxn id="271" idx="1"/>
          </p:cNvCxnSpPr>
          <p:nvPr/>
        </p:nvCxnSpPr>
        <p:spPr>
          <a:xfrm flipH="1" rot="10800000">
            <a:off x="6664600" y="2633600"/>
            <a:ext cx="773400" cy="4581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21"/>
          <p:cNvGrpSpPr/>
          <p:nvPr/>
        </p:nvGrpSpPr>
        <p:grpSpPr>
          <a:xfrm>
            <a:off x="101675" y="80178"/>
            <a:ext cx="8919230" cy="5013873"/>
            <a:chOff x="101675" y="166425"/>
            <a:chExt cx="8392200" cy="4300800"/>
          </a:xfrm>
        </p:grpSpPr>
        <p:sp>
          <p:nvSpPr>
            <p:cNvPr id="278" name="Google Shape;278;p21"/>
            <p:cNvSpPr/>
            <p:nvPr/>
          </p:nvSpPr>
          <p:spPr>
            <a:xfrm>
              <a:off x="101675" y="166425"/>
              <a:ext cx="8392200" cy="4300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1"/>
            <p:cNvSpPr/>
            <p:nvPr/>
          </p:nvSpPr>
          <p:spPr>
            <a:xfrm>
              <a:off x="7483475" y="166425"/>
              <a:ext cx="10104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7569725" y="283575"/>
              <a:ext cx="147900" cy="12300"/>
            </a:xfrm>
            <a:prstGeom prst="rect">
              <a:avLst/>
            </a:prstGeom>
            <a:noFill/>
            <a:ln cap="flat" cmpd="sng" w="19050">
              <a:solidFill>
                <a:srgbClr val="E795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1"/>
            <p:cNvSpPr/>
            <p:nvPr/>
          </p:nvSpPr>
          <p:spPr>
            <a:xfrm>
              <a:off x="7982085" y="218068"/>
              <a:ext cx="130500" cy="107400"/>
            </a:xfrm>
            <a:prstGeom prst="rect">
              <a:avLst/>
            </a:prstGeom>
            <a:noFill/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1"/>
            <p:cNvSpPr/>
            <p:nvPr/>
          </p:nvSpPr>
          <p:spPr>
            <a:xfrm>
              <a:off x="7927778" y="262820"/>
              <a:ext cx="130500" cy="107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528F5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1"/>
            <p:cNvSpPr/>
            <p:nvPr/>
          </p:nvSpPr>
          <p:spPr>
            <a:xfrm>
              <a:off x="8221125" y="170850"/>
              <a:ext cx="258900" cy="246600"/>
            </a:xfrm>
            <a:prstGeom prst="mathMultiply">
              <a:avLst>
                <a:gd fmla="val 4998" name="adj1"/>
              </a:avLst>
            </a:prstGeom>
            <a:solidFill>
              <a:schemeClr val="lt1"/>
            </a:solidFill>
            <a:ln cap="flat" cmpd="sng" w="19050">
              <a:solidFill>
                <a:srgbClr val="A71B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1"/>
            <p:cNvSpPr/>
            <p:nvPr/>
          </p:nvSpPr>
          <p:spPr>
            <a:xfrm>
              <a:off x="101675" y="166425"/>
              <a:ext cx="7392600" cy="2466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/>
            </a:p>
          </p:txBody>
        </p:sp>
      </p:grpSp>
      <p:sp>
        <p:nvSpPr>
          <p:cNvPr id="285" name="Google Shape;285;p21"/>
          <p:cNvSpPr txBox="1"/>
          <p:nvPr/>
        </p:nvSpPr>
        <p:spPr>
          <a:xfrm>
            <a:off x="958399" y="1901889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latin typeface="Oswald"/>
                <a:ea typeface="Oswald"/>
                <a:cs typeface="Oswald"/>
                <a:sym typeface="Oswald"/>
              </a:rPr>
              <a:t>STRUTTURA LOGICA</a:t>
            </a:r>
            <a:endParaRPr sz="53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6" name="Google Shape;286;p21"/>
          <p:cNvSpPr txBox="1"/>
          <p:nvPr/>
        </p:nvSpPr>
        <p:spPr>
          <a:xfrm>
            <a:off x="1020373" y="1898186"/>
            <a:ext cx="7098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5300">
                <a:solidFill>
                  <a:srgbClr val="A71B00"/>
                </a:solidFill>
                <a:latin typeface="Oswald"/>
                <a:ea typeface="Oswald"/>
                <a:cs typeface="Oswald"/>
                <a:sym typeface="Oswald"/>
              </a:rPr>
              <a:t>STRUTTURA LOGICA</a:t>
            </a:r>
            <a:endParaRPr sz="5300">
              <a:solidFill>
                <a:srgbClr val="A71B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